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63" r:id="rId2"/>
    <p:sldId id="257" r:id="rId3"/>
    <p:sldId id="258" r:id="rId4"/>
    <p:sldId id="259" r:id="rId5"/>
    <p:sldId id="260" r:id="rId6"/>
    <p:sldId id="264" r:id="rId7"/>
    <p:sldId id="261" r:id="rId8"/>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5" d="100"/>
          <a:sy n="85" d="100"/>
        </p:scale>
        <p:origin x="1099"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040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FE05E-EAEB-1EDF-D2CA-69A2DF480C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7FD4F7-4B27-1076-7B34-FF8C996801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A1BA19-F8B8-340A-9D6D-0B90794A3A42}"/>
              </a:ext>
            </a:extLst>
          </p:cNvPr>
          <p:cNvSpPr>
            <a:spLocks noGrp="1"/>
          </p:cNvSpPr>
          <p:nvPr>
            <p:ph type="body" idx="1"/>
          </p:nvPr>
        </p:nvSpPr>
        <p:spPr/>
        <p:txBody>
          <a:bodyPr/>
          <a:lstStyle/>
          <a:p>
            <a:r>
              <a:rPr lang="en-US" dirty="0"/>
              <a:t>Open: Genre is a marketing label. Streaming recommendations are based on what other people listen to, not what the music actually is. This project builds a pipeline to cluster music by what it sounds like, what it says, who made it, and how it's valued — then serves that data for analysis. Everyone on the team picks 50 artists. Your favorites, your parents' records, your kids' playlists. Albums are the data points — an artist isn't a dot, it's a path through the feature space.</a:t>
            </a:r>
          </a:p>
        </p:txBody>
      </p:sp>
      <p:sp>
        <p:nvSpPr>
          <p:cNvPr id="4" name="Slide Number Placeholder 3">
            <a:extLst>
              <a:ext uri="{FF2B5EF4-FFF2-40B4-BE49-F238E27FC236}">
                <a16:creationId xmlns:a16="http://schemas.microsoft.com/office/drawing/2014/main" id="{245B4230-28D9-2D98-7C25-28A8F6A8154A}"/>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28813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assignment questions on one slide. Business situation: collaborative filtering vs. content-based analysis. Real applications in A&amp;R, playlist curation, catalog valuation. Why DE: four different data paradigms, entity resolution across sources with different schemas, quality issues at scale, and the core job is serving clean unified vectors for downstream analysis.</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sources, four data paradigms. Spotify = numeric API. Genius = unstructured text requiring scraping + NLP. MusicBrainz = relational graph data. Discogs = transactional marketplace data. Each source answers a different question about the same album. The engineering challenge is unifying them into a single album-level model.</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Entity resolution is the hardest real engineering problem here. Coverage gaps show understanding of data quality. Lyrics cleaning is a real NLP challenge. Rate limiting shows production awareness. These are what make this a data engineering project.</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assignment questions combined. Team: parallel pipelines with shared data contracts. Everyone contributes artists in week 1 for immediate buy-in. Each person owns a source. If 3 people, combine Discogs + entity resolution. Lifecycle: real engineering at every stage — multiple external systems, different API patterns, three-layer storage, entity resolution + NLP in transformation, analysis-ready vectors in serving.</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'what gets served' slide. The pipeline delivers clean album-level vectors. Three example applications for a data science consumer: clustering across genres, tracking how artists evolve over time, and catalog valuation using marketplace data. Close with: everyone picks 50 artists, albums are the data points, the pipeline serves the analysis. Questions?</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'what gets served' slide. The pipeline delivers clean album-level vectors. Three example applications for a data science consumer: clustering across genres, tracking how artists evolve over time, and catalog valuation using marketplace data. Close with: everyone picks 50 artists, albums are the data points, the pipeline serves the analysis. Questions?</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9.sv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sv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729"/>
        </a:solidFill>
        <a:effectLst/>
      </p:bgPr>
    </p:bg>
    <p:spTree>
      <p:nvGrpSpPr>
        <p:cNvPr id="1" name="">
          <a:extLst>
            <a:ext uri="{FF2B5EF4-FFF2-40B4-BE49-F238E27FC236}">
              <a16:creationId xmlns:a16="http://schemas.microsoft.com/office/drawing/2014/main" id="{90B0D109-5968-99D4-50FE-538428FAD8BF}"/>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C77167E2-55BF-E741-CE00-BBE2C0A7D2ED}"/>
              </a:ext>
            </a:extLst>
          </p:cNvPr>
          <p:cNvSpPr/>
          <p:nvPr/>
        </p:nvSpPr>
        <p:spPr>
          <a:xfrm>
            <a:off x="42672" y="786384"/>
            <a:ext cx="9101328" cy="82296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0" cap="none" spc="600" normalizeH="0" baseline="0" noProof="0" dirty="0">
                <a:ln>
                  <a:noFill/>
                </a:ln>
                <a:solidFill>
                  <a:srgbClr val="FFFFFF"/>
                </a:solidFill>
                <a:effectLst/>
                <a:uLnTx/>
                <a:uFillTx/>
                <a:latin typeface="Trebuchet MS" pitchFamily="34" charset="0"/>
                <a:ea typeface="Trebuchet MS" pitchFamily="34" charset="-122"/>
                <a:cs typeface="Trebuchet MS" pitchFamily="34" charset="-120"/>
              </a:rPr>
              <a:t>  S </a:t>
            </a:r>
            <a:r>
              <a:rPr lang="en-US" sz="5400" b="1" kern="0" spc="600" dirty="0">
                <a:solidFill>
                  <a:srgbClr val="FFFFFF"/>
                </a:solidFill>
                <a:latin typeface="Trebuchet MS" pitchFamily="34" charset="0"/>
                <a:ea typeface="Trebuchet MS" pitchFamily="34" charset="-122"/>
                <a:cs typeface="Trebuchet MS" pitchFamily="34" charset="-120"/>
              </a:rPr>
              <a:t>  </a:t>
            </a:r>
            <a:r>
              <a:rPr kumimoji="0" lang="en-US" sz="5400" b="1" i="0" u="none" strike="noStrike" kern="0" cap="none" spc="600" normalizeH="0" baseline="0" noProof="0" dirty="0">
                <a:ln>
                  <a:noFill/>
                </a:ln>
                <a:solidFill>
                  <a:srgbClr val="FFFFFF"/>
                </a:solidFill>
                <a:effectLst/>
                <a:uLnTx/>
                <a:uFillTx/>
                <a:latin typeface="Trebuchet MS" pitchFamily="34" charset="0"/>
                <a:ea typeface="Trebuchet MS" pitchFamily="34" charset="-122"/>
                <a:cs typeface="Trebuchet MS" pitchFamily="34" charset="-120"/>
              </a:rPr>
              <a:t> N             I    C  </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2">
            <a:extLst>
              <a:ext uri="{FF2B5EF4-FFF2-40B4-BE49-F238E27FC236}">
                <a16:creationId xmlns:a16="http://schemas.microsoft.com/office/drawing/2014/main" id="{10F27A0D-E095-E99F-21FB-903DA74EB011}"/>
              </a:ext>
            </a:extLst>
          </p:cNvPr>
          <p:cNvSpPr/>
          <p:nvPr/>
        </p:nvSpPr>
        <p:spPr>
          <a:xfrm>
            <a:off x="237744" y="2862968"/>
            <a:ext cx="9101328" cy="1538792"/>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0" cap="none" spc="400" normalizeH="0" baseline="0" noProof="0" dirty="0">
                <a:ln>
                  <a:noFill/>
                </a:ln>
                <a:solidFill>
                  <a:srgbClr val="00D4AA"/>
                </a:solidFill>
                <a:effectLst/>
                <a:uLnTx/>
                <a:uFillTx/>
                <a:latin typeface="Trebuchet MS" pitchFamily="34" charset="0"/>
                <a:ea typeface="Trebuchet MS" pitchFamily="34" charset="-122"/>
                <a:cs typeface="Trebuchet MS" pitchFamily="34" charset="-120"/>
              </a:rPr>
              <a:t> CART                  GR  PHY</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Graphic 9" descr="Headphones outline">
            <a:extLst>
              <a:ext uri="{FF2B5EF4-FFF2-40B4-BE49-F238E27FC236}">
                <a16:creationId xmlns:a16="http://schemas.microsoft.com/office/drawing/2014/main" id="{93B3D706-983F-D6D1-932B-1CF02BB622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6560" y="835152"/>
            <a:ext cx="774192" cy="774192"/>
          </a:xfrm>
          <a:prstGeom prst="rect">
            <a:avLst/>
          </a:prstGeom>
        </p:spPr>
      </p:pic>
      <p:sp>
        <p:nvSpPr>
          <p:cNvPr id="11" name="Text 3">
            <a:extLst>
              <a:ext uri="{FF2B5EF4-FFF2-40B4-BE49-F238E27FC236}">
                <a16:creationId xmlns:a16="http://schemas.microsoft.com/office/drawing/2014/main" id="{ACEBF242-F09A-7386-2470-A00C02AFDAF4}"/>
              </a:ext>
            </a:extLst>
          </p:cNvPr>
          <p:cNvSpPr/>
          <p:nvPr/>
        </p:nvSpPr>
        <p:spPr>
          <a:xfrm>
            <a:off x="370888" y="1609344"/>
            <a:ext cx="2444496" cy="1759807"/>
          </a:xfrm>
          <a:prstGeom prst="rect">
            <a:avLst/>
          </a:prstGeom>
          <a:noFill/>
          <a:ln/>
        </p:spPr>
        <p:txBody>
          <a:bodyPr wrap="square" lIns="0" tIns="0" rIns="0" bIns="0" rtlCol="0" anchor="ctr"/>
          <a:lstStyle/>
          <a:p>
            <a:pPr marL="0" indent="0">
              <a:buNone/>
            </a:pPr>
            <a:r>
              <a:rPr lang="en-US" sz="1500" i="1" dirty="0">
                <a:solidFill>
                  <a:srgbClr val="CBD5E1"/>
                </a:solidFill>
                <a:latin typeface="Calibri" pitchFamily="34" charset="0"/>
                <a:ea typeface="Calibri" pitchFamily="34" charset="-122"/>
                <a:cs typeface="Calibri" pitchFamily="34" charset="-120"/>
              </a:rPr>
              <a:t>Mapping Hidden Connections Between Artists Using Audio Features, Lyrics, Cultural Significance, and Metadata for Industry Professionals….</a:t>
            </a:r>
            <a:endParaRPr lang="en-US" sz="1500" i="1" dirty="0"/>
          </a:p>
        </p:txBody>
      </p:sp>
      <p:sp>
        <p:nvSpPr>
          <p:cNvPr id="12" name="Text 3">
            <a:extLst>
              <a:ext uri="{FF2B5EF4-FFF2-40B4-BE49-F238E27FC236}">
                <a16:creationId xmlns:a16="http://schemas.microsoft.com/office/drawing/2014/main" id="{944EB165-0C95-9A62-15E3-6E859D0C1FDB}"/>
              </a:ext>
            </a:extLst>
          </p:cNvPr>
          <p:cNvSpPr/>
          <p:nvPr/>
        </p:nvSpPr>
        <p:spPr>
          <a:xfrm>
            <a:off x="6410702" y="1554362"/>
            <a:ext cx="2653839" cy="1759807"/>
          </a:xfrm>
          <a:prstGeom prst="rect">
            <a:avLst/>
          </a:prstGeom>
          <a:noFill/>
          <a:ln/>
        </p:spPr>
        <p:txBody>
          <a:bodyPr wrap="square" lIns="0" tIns="0" rIns="0" bIns="0" rtlCol="0" anchor="ctr"/>
          <a:lstStyle/>
          <a:p>
            <a:pPr marL="0" indent="0">
              <a:buNone/>
            </a:pPr>
            <a:r>
              <a:rPr lang="en-US" sz="1500" i="1" dirty="0">
                <a:solidFill>
                  <a:srgbClr val="CBD5E1"/>
                </a:solidFill>
                <a:latin typeface="Calibri" pitchFamily="34" charset="0"/>
                <a:ea typeface="Calibri" pitchFamily="34" charset="-122"/>
                <a:cs typeface="Calibri" pitchFamily="34" charset="-120"/>
              </a:rPr>
              <a:t>…..Searching for Hidden Pieces of Your Musical Soul, re-discovering your Sonic Youth, and feeling the Beat of Your Past.</a:t>
            </a:r>
            <a:endParaRPr lang="en-US" sz="1500" i="1" dirty="0"/>
          </a:p>
        </p:txBody>
      </p:sp>
      <p:pic>
        <p:nvPicPr>
          <p:cNvPr id="14" name="Graphic 13" descr="Globe outline">
            <a:extLst>
              <a:ext uri="{FF2B5EF4-FFF2-40B4-BE49-F238E27FC236}">
                <a16:creationId xmlns:a16="http://schemas.microsoft.com/office/drawing/2014/main" id="{A2AE2970-3FD0-20EA-15B9-682C7BE333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88922" y="3314169"/>
            <a:ext cx="550882" cy="550882"/>
          </a:xfrm>
          <a:prstGeom prst="rect">
            <a:avLst/>
          </a:prstGeom>
        </p:spPr>
      </p:pic>
      <p:pic>
        <p:nvPicPr>
          <p:cNvPr id="16" name="Graphic 15" descr="Radio microphone with solid fill">
            <a:extLst>
              <a:ext uri="{FF2B5EF4-FFF2-40B4-BE49-F238E27FC236}">
                <a16:creationId xmlns:a16="http://schemas.microsoft.com/office/drawing/2014/main" id="{E63BC6E1-76AA-1453-3591-13169715493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9988" y="875053"/>
            <a:ext cx="1015426" cy="770867"/>
          </a:xfrm>
          <a:prstGeom prst="rect">
            <a:avLst/>
          </a:prstGeom>
        </p:spPr>
      </p:pic>
      <p:pic>
        <p:nvPicPr>
          <p:cNvPr id="17" name="grok-video-9a72bcc1-5d60-405e-bebc-140d6ddb216d (1)">
            <a:hlinkClick r:id="" action="ppaction://media"/>
            <a:extLst>
              <a:ext uri="{FF2B5EF4-FFF2-40B4-BE49-F238E27FC236}">
                <a16:creationId xmlns:a16="http://schemas.microsoft.com/office/drawing/2014/main" id="{6D129334-1D12-BA56-355F-467B53D61D80}"/>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881736" y="77974"/>
            <a:ext cx="3377862" cy="5008821"/>
          </a:xfrm>
          <a:prstGeom prst="rect">
            <a:avLst/>
          </a:prstGeom>
        </p:spPr>
      </p:pic>
      <p:pic>
        <p:nvPicPr>
          <p:cNvPr id="19" name="Graphic 18" descr="Cell Tower with solid fill">
            <a:extLst>
              <a:ext uri="{FF2B5EF4-FFF2-40B4-BE49-F238E27FC236}">
                <a16:creationId xmlns:a16="http://schemas.microsoft.com/office/drawing/2014/main" id="{6B5B8664-4C9C-A45A-213B-C2A935F5B3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24682" y="3314169"/>
            <a:ext cx="568769" cy="568769"/>
          </a:xfrm>
          <a:prstGeom prst="rect">
            <a:avLst/>
          </a:prstGeom>
        </p:spPr>
      </p:pic>
    </p:spTree>
    <p:extLst>
      <p:ext uri="{BB962C8B-B14F-4D97-AF65-F5344CB8AC3E}">
        <p14:creationId xmlns:p14="http://schemas.microsoft.com/office/powerpoint/2010/main" val="275719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2"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F1729"/>
        </a:solidFill>
        <a:effectLst/>
      </p:bgPr>
    </p:bg>
    <p:spTree>
      <p:nvGrpSpPr>
        <p:cNvPr id="1" name=""/>
        <p:cNvGrpSpPr/>
        <p:nvPr/>
      </p:nvGrpSpPr>
      <p:grpSpPr>
        <a:xfrm>
          <a:off x="0" y="0"/>
          <a:ext cx="0" cy="0"/>
          <a:chOff x="0" y="0"/>
          <a:chExt cx="0" cy="0"/>
        </a:xfrm>
      </p:grpSpPr>
      <p:sp>
        <p:nvSpPr>
          <p:cNvPr id="2" name="Text 0"/>
          <p:cNvSpPr/>
          <p:nvPr/>
        </p:nvSpPr>
        <p:spPr>
          <a:xfrm>
            <a:off x="731520" y="365760"/>
            <a:ext cx="8229600" cy="548640"/>
          </a:xfrm>
          <a:prstGeom prst="rect">
            <a:avLst/>
          </a:prstGeom>
          <a:noFill/>
          <a:ln/>
        </p:spPr>
        <p:txBody>
          <a:bodyPr wrap="square" lIns="0" tIns="0" rIns="0" bIns="0" rtlCol="0" anchor="ctr"/>
          <a:lstStyle/>
          <a:p>
            <a:pPr marL="0" indent="0">
              <a:buNone/>
            </a:pPr>
            <a:r>
              <a:rPr lang="en-US" sz="2800" b="1" dirty="0">
                <a:solidFill>
                  <a:srgbClr val="00D4AA"/>
                </a:solidFill>
                <a:latin typeface="Trebuchet MS" pitchFamily="34" charset="0"/>
                <a:ea typeface="Trebuchet MS" pitchFamily="34" charset="-122"/>
                <a:cs typeface="Trebuchet MS" pitchFamily="34" charset="-120"/>
              </a:rPr>
              <a:t>BUSINESS SITUATION &amp; WHY</a:t>
            </a:r>
            <a:endParaRPr lang="en-US" sz="2800" dirty="0"/>
          </a:p>
        </p:txBody>
      </p:sp>
      <p:sp>
        <p:nvSpPr>
          <p:cNvPr id="3" name="Shape 1"/>
          <p:cNvSpPr/>
          <p:nvPr/>
        </p:nvSpPr>
        <p:spPr>
          <a:xfrm>
            <a:off x="731520" y="1097280"/>
            <a:ext cx="3749040" cy="3657600"/>
          </a:xfrm>
          <a:prstGeom prst="rect">
            <a:avLst/>
          </a:prstGeom>
          <a:solidFill>
            <a:srgbClr val="1E2D4D"/>
          </a:solidFill>
          <a:ln/>
          <a:effectLst>
            <a:outerShdw blurRad="101600" dist="38100" dir="8100000" algn="bl" rotWithShape="0">
              <a:srgbClr val="000000">
                <a:alpha val="30000"/>
              </a:srgbClr>
            </a:outerShdw>
          </a:effectLst>
        </p:spPr>
        <p:txBody>
          <a:bodyPr/>
          <a:lstStyle/>
          <a:p>
            <a:endParaRPr lang="en-US"/>
          </a:p>
        </p:txBody>
      </p:sp>
      <p:sp>
        <p:nvSpPr>
          <p:cNvPr id="4" name="Shape 2"/>
          <p:cNvSpPr/>
          <p:nvPr/>
        </p:nvSpPr>
        <p:spPr>
          <a:xfrm>
            <a:off x="731520" y="1097280"/>
            <a:ext cx="64008" cy="3657600"/>
          </a:xfrm>
          <a:prstGeom prst="rect">
            <a:avLst/>
          </a:prstGeom>
          <a:solidFill>
            <a:srgbClr val="00D4AA"/>
          </a:solidFill>
          <a:ln/>
        </p:spPr>
        <p:txBody>
          <a:bodyPr/>
          <a:lstStyle/>
          <a:p>
            <a:endParaRPr lang="en-US"/>
          </a:p>
        </p:txBody>
      </p:sp>
      <p:sp>
        <p:nvSpPr>
          <p:cNvPr id="5" name="Text 3"/>
          <p:cNvSpPr/>
          <p:nvPr/>
        </p:nvSpPr>
        <p:spPr>
          <a:xfrm>
            <a:off x="1051560" y="1234440"/>
            <a:ext cx="3200400" cy="320040"/>
          </a:xfrm>
          <a:prstGeom prst="rect">
            <a:avLst/>
          </a:prstGeom>
          <a:noFill/>
          <a:ln/>
        </p:spPr>
        <p:txBody>
          <a:bodyPr wrap="square" lIns="0" tIns="0" rIns="0" bIns="0" rtlCol="0" anchor="ctr"/>
          <a:lstStyle/>
          <a:p>
            <a:pPr marL="0" indent="0">
              <a:buNone/>
            </a:pPr>
            <a:r>
              <a:rPr lang="en-US" sz="1500" b="1" dirty="0">
                <a:solidFill>
                  <a:srgbClr val="00D4AA"/>
                </a:solidFill>
                <a:latin typeface="Trebuchet MS" pitchFamily="34" charset="0"/>
                <a:ea typeface="Trebuchet MS" pitchFamily="34" charset="-122"/>
                <a:cs typeface="Trebuchet MS" pitchFamily="34" charset="-120"/>
              </a:rPr>
              <a:t>The Business Problem</a:t>
            </a:r>
            <a:endParaRPr lang="en-US" sz="1500" dirty="0"/>
          </a:p>
        </p:txBody>
      </p:sp>
      <p:sp>
        <p:nvSpPr>
          <p:cNvPr id="6" name="Text 4"/>
          <p:cNvSpPr/>
          <p:nvPr/>
        </p:nvSpPr>
        <p:spPr>
          <a:xfrm>
            <a:off x="1051560" y="1535341"/>
            <a:ext cx="3200400" cy="2926080"/>
          </a:xfrm>
          <a:prstGeom prst="rect">
            <a:avLst/>
          </a:prstGeom>
          <a:noFill/>
          <a:ln/>
        </p:spPr>
        <p:txBody>
          <a:bodyPr wrap="square" lIns="0" tIns="0" rIns="0" bIns="0" rtlCol="0" anchor="t"/>
          <a:lstStyle/>
          <a:p>
            <a:pPr marL="0" indent="0">
              <a:lnSpc>
                <a:spcPct val="115000"/>
              </a:lnSpc>
              <a:buNone/>
            </a:pPr>
            <a:r>
              <a:rPr lang="en-US" sz="1200" dirty="0">
                <a:solidFill>
                  <a:srgbClr val="CBD5E1"/>
                </a:solidFill>
                <a:latin typeface="Calibri" pitchFamily="34" charset="0"/>
                <a:ea typeface="Calibri" pitchFamily="34" charset="-122"/>
                <a:cs typeface="Calibri" pitchFamily="34" charset="-120"/>
              </a:rPr>
              <a:t>Streaming platforms recommend music based on collaborative filtering — what other listeners liked — not on what the music actually </a:t>
            </a:r>
            <a:r>
              <a:rPr lang="en-US" sz="1200" b="1" i="1" dirty="0">
                <a:solidFill>
                  <a:srgbClr val="CBD5E1"/>
                </a:solidFill>
                <a:latin typeface="Calibri" pitchFamily="34" charset="0"/>
                <a:ea typeface="Calibri" pitchFamily="34" charset="-122"/>
                <a:cs typeface="Calibri" pitchFamily="34" charset="-120"/>
              </a:rPr>
              <a:t>is.</a:t>
            </a:r>
            <a:endParaRPr lang="en-US" sz="1200" dirty="0"/>
          </a:p>
          <a:p>
            <a:pPr marL="0" indent="0">
              <a:lnSpc>
                <a:spcPct val="115000"/>
              </a:lnSpc>
              <a:buNone/>
            </a:pPr>
            <a:endParaRPr lang="en-US" sz="1200" dirty="0"/>
          </a:p>
          <a:p>
            <a:pPr marL="0" indent="0">
              <a:lnSpc>
                <a:spcPct val="115000"/>
              </a:lnSpc>
              <a:buNone/>
            </a:pPr>
            <a:r>
              <a:rPr lang="en-US" sz="1200" dirty="0">
                <a:solidFill>
                  <a:srgbClr val="CBD5E1"/>
                </a:solidFill>
                <a:latin typeface="Calibri" pitchFamily="34" charset="0"/>
                <a:ea typeface="Calibri" pitchFamily="34" charset="-122"/>
                <a:cs typeface="Calibri" pitchFamily="34" charset="-120"/>
              </a:rPr>
              <a:t>Genre tags are marketing categories assigned by labels, not sonic descriptions. This creates algorithmic echo chambers.</a:t>
            </a:r>
            <a:endParaRPr lang="en-US" sz="1200" dirty="0"/>
          </a:p>
          <a:p>
            <a:pPr marL="0" indent="0">
              <a:lnSpc>
                <a:spcPct val="115000"/>
              </a:lnSpc>
              <a:buNone/>
            </a:pPr>
            <a:endParaRPr lang="en-US" sz="1200" dirty="0"/>
          </a:p>
          <a:p>
            <a:pPr marL="0" indent="0">
              <a:lnSpc>
                <a:spcPct val="115000"/>
              </a:lnSpc>
              <a:buNone/>
            </a:pPr>
            <a:r>
              <a:rPr lang="en-US" sz="1200" dirty="0">
                <a:solidFill>
                  <a:srgbClr val="CBD5E1"/>
                </a:solidFill>
                <a:latin typeface="Calibri" pitchFamily="34" charset="0"/>
                <a:ea typeface="Calibri" pitchFamily="34" charset="-122"/>
                <a:cs typeface="Calibri" pitchFamily="34" charset="-120"/>
              </a:rPr>
              <a:t>A content-based system that clusters albums by audio fingerprint, lyrical DNA, and cultural weight would serve A&amp;R discovery, playlist curation, and catalog valuation.</a:t>
            </a:r>
          </a:p>
          <a:p>
            <a:pPr marL="0" indent="0">
              <a:lnSpc>
                <a:spcPct val="115000"/>
              </a:lnSpc>
              <a:buNone/>
            </a:pPr>
            <a:endParaRPr lang="en-US" sz="1200" dirty="0">
              <a:solidFill>
                <a:srgbClr val="CBD5E1"/>
              </a:solidFill>
              <a:latin typeface="Calibri" pitchFamily="34" charset="0"/>
              <a:ea typeface="Calibri" pitchFamily="34" charset="-122"/>
              <a:cs typeface="Calibri" pitchFamily="34" charset="-120"/>
            </a:endParaRPr>
          </a:p>
          <a:p>
            <a:pPr marL="0" indent="0">
              <a:lnSpc>
                <a:spcPct val="115000"/>
              </a:lnSpc>
              <a:buNone/>
            </a:pPr>
            <a:r>
              <a:rPr lang="en-US" sz="1200" dirty="0">
                <a:solidFill>
                  <a:srgbClr val="CBD5E1"/>
                </a:solidFill>
                <a:latin typeface="Calibri" pitchFamily="34" charset="0"/>
                <a:ea typeface="Calibri" pitchFamily="34" charset="-122"/>
                <a:cs typeface="Calibri" pitchFamily="34" charset="-120"/>
              </a:rPr>
              <a:t>Or: a personal app to find your musical lineage and style. </a:t>
            </a:r>
            <a:endParaRPr lang="en-US" sz="1200" dirty="0"/>
          </a:p>
        </p:txBody>
      </p:sp>
      <p:sp>
        <p:nvSpPr>
          <p:cNvPr id="7" name="Shape 5"/>
          <p:cNvSpPr/>
          <p:nvPr/>
        </p:nvSpPr>
        <p:spPr>
          <a:xfrm>
            <a:off x="4846320" y="1097280"/>
            <a:ext cx="3749040" cy="3657600"/>
          </a:xfrm>
          <a:prstGeom prst="rect">
            <a:avLst/>
          </a:prstGeom>
          <a:solidFill>
            <a:srgbClr val="1E2D4D"/>
          </a:solidFill>
          <a:ln/>
          <a:effectLst>
            <a:outerShdw blurRad="101600" dist="38100" dir="8100000" algn="bl" rotWithShape="0">
              <a:srgbClr val="000000">
                <a:alpha val="30000"/>
              </a:srgbClr>
            </a:outerShdw>
          </a:effectLst>
        </p:spPr>
        <p:txBody>
          <a:bodyPr/>
          <a:lstStyle/>
          <a:p>
            <a:endParaRPr lang="en-US"/>
          </a:p>
        </p:txBody>
      </p:sp>
      <p:sp>
        <p:nvSpPr>
          <p:cNvPr id="8" name="Shape 6"/>
          <p:cNvSpPr/>
          <p:nvPr/>
        </p:nvSpPr>
        <p:spPr>
          <a:xfrm>
            <a:off x="4846320" y="1097280"/>
            <a:ext cx="64008" cy="3657600"/>
          </a:xfrm>
          <a:prstGeom prst="rect">
            <a:avLst/>
          </a:prstGeom>
          <a:solidFill>
            <a:srgbClr val="0EA5E9"/>
          </a:solidFill>
          <a:ln/>
        </p:spPr>
        <p:txBody>
          <a:bodyPr/>
          <a:lstStyle/>
          <a:p>
            <a:endParaRPr lang="en-US"/>
          </a:p>
        </p:txBody>
      </p:sp>
      <p:sp>
        <p:nvSpPr>
          <p:cNvPr id="9" name="Text 7"/>
          <p:cNvSpPr/>
          <p:nvPr/>
        </p:nvSpPr>
        <p:spPr>
          <a:xfrm>
            <a:off x="5166360" y="1234440"/>
            <a:ext cx="3200400" cy="320040"/>
          </a:xfrm>
          <a:prstGeom prst="rect">
            <a:avLst/>
          </a:prstGeom>
          <a:noFill/>
          <a:ln/>
        </p:spPr>
        <p:txBody>
          <a:bodyPr wrap="square" lIns="0" tIns="0" rIns="0" bIns="0" rtlCol="0" anchor="ctr"/>
          <a:lstStyle/>
          <a:p>
            <a:pPr marL="0" indent="0">
              <a:buNone/>
            </a:pPr>
            <a:r>
              <a:rPr lang="en-US" sz="1500" b="1" dirty="0">
                <a:solidFill>
                  <a:srgbClr val="0EA5E9"/>
                </a:solidFill>
                <a:latin typeface="Trebuchet MS" pitchFamily="34" charset="0"/>
                <a:ea typeface="Trebuchet MS" pitchFamily="34" charset="-122"/>
                <a:cs typeface="Trebuchet MS" pitchFamily="34" charset="-120"/>
              </a:rPr>
              <a:t>Why Data Engineering</a:t>
            </a:r>
            <a:endParaRPr lang="en-US" sz="1500" dirty="0"/>
          </a:p>
        </p:txBody>
      </p:sp>
      <p:sp>
        <p:nvSpPr>
          <p:cNvPr id="10" name="Text 8"/>
          <p:cNvSpPr/>
          <p:nvPr/>
        </p:nvSpPr>
        <p:spPr>
          <a:xfrm>
            <a:off x="5166360" y="1600200"/>
            <a:ext cx="3200400" cy="2926080"/>
          </a:xfrm>
          <a:prstGeom prst="rect">
            <a:avLst/>
          </a:prstGeom>
          <a:noFill/>
          <a:ln/>
        </p:spPr>
        <p:txBody>
          <a:bodyPr wrap="square" lIns="0" tIns="0" rIns="0" bIns="0" rtlCol="0" anchor="t"/>
          <a:lstStyle/>
          <a:p>
            <a:pPr marL="0" indent="0">
              <a:lnSpc>
                <a:spcPct val="115000"/>
              </a:lnSpc>
              <a:buNone/>
            </a:pPr>
            <a:r>
              <a:rPr lang="en-US" sz="1200" b="1" dirty="0">
                <a:solidFill>
                  <a:srgbClr val="CBD5E1"/>
                </a:solidFill>
                <a:latin typeface="Calibri" pitchFamily="34" charset="0"/>
                <a:ea typeface="Calibri" pitchFamily="34" charset="-122"/>
                <a:cs typeface="Calibri" pitchFamily="34" charset="-120"/>
              </a:rPr>
              <a:t>Multi-source integration: </a:t>
            </a:r>
            <a:r>
              <a:rPr lang="en-US" sz="1200" dirty="0">
                <a:solidFill>
                  <a:srgbClr val="CBD5E1"/>
                </a:solidFill>
                <a:latin typeface="Calibri" pitchFamily="34" charset="0"/>
                <a:ea typeface="Calibri" pitchFamily="34" charset="-122"/>
                <a:cs typeface="Calibri" pitchFamily="34" charset="-120"/>
              </a:rPr>
              <a:t>audio features, lyrics text, relational metadata, and marketplace transactions are four fundamentally different data types.</a:t>
            </a:r>
            <a:endParaRPr lang="en-US" sz="1200" dirty="0"/>
          </a:p>
          <a:p>
            <a:pPr marL="0" indent="0">
              <a:lnSpc>
                <a:spcPct val="115000"/>
              </a:lnSpc>
              <a:buNone/>
            </a:pPr>
            <a:endParaRPr lang="en-US" sz="1200" dirty="0"/>
          </a:p>
          <a:p>
            <a:pPr marL="0" indent="0">
              <a:lnSpc>
                <a:spcPct val="115000"/>
              </a:lnSpc>
              <a:buNone/>
            </a:pPr>
            <a:r>
              <a:rPr lang="en-US" sz="1200" b="1" dirty="0">
                <a:solidFill>
                  <a:srgbClr val="CBD5E1"/>
                </a:solidFill>
                <a:latin typeface="Calibri" pitchFamily="34" charset="0"/>
                <a:ea typeface="Calibri" pitchFamily="34" charset="-122"/>
                <a:cs typeface="Calibri" pitchFamily="34" charset="-120"/>
              </a:rPr>
              <a:t>Schema normalization: </a:t>
            </a:r>
            <a:r>
              <a:rPr lang="en-US" sz="1200" dirty="0">
                <a:solidFill>
                  <a:srgbClr val="CBD5E1"/>
                </a:solidFill>
                <a:latin typeface="Calibri" pitchFamily="34" charset="0"/>
                <a:ea typeface="Calibri" pitchFamily="34" charset="-122"/>
                <a:cs typeface="Calibri" pitchFamily="34" charset="-120"/>
              </a:rPr>
              <a:t>Spotify thinks in tracks, Genius in songs, MusicBrainz in releases, Discogs in pressings. Same album has four identities (and more).</a:t>
            </a:r>
            <a:endParaRPr lang="en-US" sz="1200" dirty="0"/>
          </a:p>
          <a:p>
            <a:pPr marL="0" indent="0">
              <a:lnSpc>
                <a:spcPct val="115000"/>
              </a:lnSpc>
              <a:buNone/>
            </a:pPr>
            <a:endParaRPr lang="en-US" sz="1200" dirty="0"/>
          </a:p>
          <a:p>
            <a:pPr marL="0" indent="0">
              <a:lnSpc>
                <a:spcPct val="115000"/>
              </a:lnSpc>
              <a:buNone/>
            </a:pPr>
            <a:r>
              <a:rPr lang="en-US" sz="1200" b="1" dirty="0">
                <a:solidFill>
                  <a:srgbClr val="CBD5E1"/>
                </a:solidFill>
                <a:latin typeface="Calibri" pitchFamily="34" charset="0"/>
                <a:ea typeface="Calibri" pitchFamily="34" charset="-122"/>
                <a:cs typeface="Calibri" pitchFamily="34" charset="-120"/>
              </a:rPr>
              <a:t>Data quality at scale: </a:t>
            </a:r>
            <a:r>
              <a:rPr lang="en-US" sz="1200" dirty="0">
                <a:solidFill>
                  <a:srgbClr val="CBD5E1"/>
                </a:solidFill>
                <a:latin typeface="Calibri" pitchFamily="34" charset="0"/>
                <a:ea typeface="Calibri" pitchFamily="34" charset="-122"/>
                <a:cs typeface="Calibri" pitchFamily="34" charset="-120"/>
              </a:rPr>
              <a:t>~1,200 albums across 4-7 sources </a:t>
            </a:r>
            <a:endParaRPr lang="en-US" sz="1200" dirty="0"/>
          </a:p>
          <a:p>
            <a:pPr marL="0" indent="0">
              <a:lnSpc>
                <a:spcPct val="115000"/>
              </a:lnSpc>
              <a:buNone/>
            </a:pPr>
            <a:r>
              <a:rPr lang="en-US" sz="1200" b="1" dirty="0">
                <a:solidFill>
                  <a:srgbClr val="CBD5E1"/>
                </a:solidFill>
                <a:latin typeface="Calibri" pitchFamily="34" charset="0"/>
                <a:ea typeface="Calibri" pitchFamily="34" charset="-122"/>
                <a:cs typeface="Calibri" pitchFamily="34" charset="-120"/>
              </a:rPr>
              <a:t>Serving: </a:t>
            </a:r>
            <a:r>
              <a:rPr lang="en-US" sz="1200" dirty="0">
                <a:solidFill>
                  <a:srgbClr val="CBD5E1"/>
                </a:solidFill>
                <a:latin typeface="Calibri" pitchFamily="34" charset="0"/>
                <a:ea typeface="Calibri" pitchFamily="34" charset="-122"/>
                <a:cs typeface="Calibri" pitchFamily="34" charset="-120"/>
              </a:rPr>
              <a:t>the core job is delivering a unified album-level model ready for downstream analysis.</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F1729"/>
        </a:solidFill>
        <a:effectLst/>
      </p:bgPr>
    </p:bg>
    <p:spTree>
      <p:nvGrpSpPr>
        <p:cNvPr id="1" name=""/>
        <p:cNvGrpSpPr/>
        <p:nvPr/>
      </p:nvGrpSpPr>
      <p:grpSpPr>
        <a:xfrm>
          <a:off x="0" y="0"/>
          <a:ext cx="0" cy="0"/>
          <a:chOff x="0" y="0"/>
          <a:chExt cx="0" cy="0"/>
        </a:xfrm>
      </p:grpSpPr>
      <p:sp>
        <p:nvSpPr>
          <p:cNvPr id="2" name="Text 0"/>
          <p:cNvSpPr/>
          <p:nvPr/>
        </p:nvSpPr>
        <p:spPr>
          <a:xfrm>
            <a:off x="731520" y="365760"/>
            <a:ext cx="7315200" cy="548640"/>
          </a:xfrm>
          <a:prstGeom prst="rect">
            <a:avLst/>
          </a:prstGeom>
          <a:noFill/>
          <a:ln/>
        </p:spPr>
        <p:txBody>
          <a:bodyPr wrap="square" lIns="0" tIns="0" rIns="0" bIns="0" rtlCol="0" anchor="ctr"/>
          <a:lstStyle/>
          <a:p>
            <a:pPr marL="0" indent="0">
              <a:buNone/>
            </a:pPr>
            <a:r>
              <a:rPr lang="en-US" sz="2800" b="1" dirty="0">
                <a:solidFill>
                  <a:srgbClr val="00D4AA"/>
                </a:solidFill>
                <a:latin typeface="Trebuchet MS" pitchFamily="34" charset="0"/>
                <a:ea typeface="Trebuchet MS" pitchFamily="34" charset="-122"/>
                <a:cs typeface="Trebuchet MS" pitchFamily="34" charset="-120"/>
              </a:rPr>
              <a:t>DATA SOURCES</a:t>
            </a:r>
            <a:endParaRPr lang="en-US" sz="2800" dirty="0"/>
          </a:p>
        </p:txBody>
      </p:sp>
      <p:sp>
        <p:nvSpPr>
          <p:cNvPr id="3" name="Shape 1"/>
          <p:cNvSpPr/>
          <p:nvPr/>
        </p:nvSpPr>
        <p:spPr>
          <a:xfrm>
            <a:off x="731520" y="1005840"/>
            <a:ext cx="3749040" cy="1783080"/>
          </a:xfrm>
          <a:prstGeom prst="rect">
            <a:avLst/>
          </a:prstGeom>
          <a:solidFill>
            <a:srgbClr val="1E2D4D"/>
          </a:solidFill>
          <a:ln/>
          <a:effectLst>
            <a:outerShdw blurRad="101600" dist="38100" dir="8100000" algn="bl" rotWithShape="0">
              <a:srgbClr val="000000">
                <a:alpha val="30000"/>
              </a:srgbClr>
            </a:outerShdw>
          </a:effectLst>
        </p:spPr>
        <p:txBody>
          <a:bodyPr/>
          <a:lstStyle/>
          <a:p>
            <a:endParaRPr lang="en-US"/>
          </a:p>
        </p:txBody>
      </p:sp>
      <p:sp>
        <p:nvSpPr>
          <p:cNvPr id="4" name="Shape 2"/>
          <p:cNvSpPr/>
          <p:nvPr/>
        </p:nvSpPr>
        <p:spPr>
          <a:xfrm>
            <a:off x="731520" y="1005840"/>
            <a:ext cx="3749040" cy="45720"/>
          </a:xfrm>
          <a:prstGeom prst="rect">
            <a:avLst/>
          </a:prstGeom>
          <a:solidFill>
            <a:srgbClr val="00D4AA"/>
          </a:solidFill>
          <a:ln/>
        </p:spPr>
        <p:txBody>
          <a:bodyPr/>
          <a:lstStyle/>
          <a:p>
            <a:endParaRPr lang="en-US"/>
          </a:p>
        </p:txBody>
      </p:sp>
      <p:pic>
        <p:nvPicPr>
          <p:cNvPr id="5" name="Image 0" descr="preencoded.png"/>
          <p:cNvPicPr>
            <a:picLocks noChangeAspect="1"/>
          </p:cNvPicPr>
          <p:nvPr/>
        </p:nvPicPr>
        <p:blipFill>
          <a:blip r:embed="rId3"/>
          <a:stretch>
            <a:fillRect/>
          </a:stretch>
        </p:blipFill>
        <p:spPr>
          <a:xfrm>
            <a:off x="868680" y="1188720"/>
            <a:ext cx="256032" cy="256032"/>
          </a:xfrm>
          <a:prstGeom prst="rect">
            <a:avLst/>
          </a:prstGeom>
        </p:spPr>
      </p:pic>
      <p:sp>
        <p:nvSpPr>
          <p:cNvPr id="6" name="Text 3"/>
          <p:cNvSpPr/>
          <p:nvPr/>
        </p:nvSpPr>
        <p:spPr>
          <a:xfrm>
            <a:off x="1234440" y="1170432"/>
            <a:ext cx="2286000" cy="274320"/>
          </a:xfrm>
          <a:prstGeom prst="rect">
            <a:avLst/>
          </a:prstGeom>
          <a:noFill/>
          <a:ln/>
        </p:spPr>
        <p:txBody>
          <a:bodyPr wrap="square" lIns="0" tIns="0" rIns="0" bIns="0" rtlCol="0" anchor="ctr"/>
          <a:lstStyle/>
          <a:p>
            <a:pPr marL="0" indent="0">
              <a:buNone/>
            </a:pPr>
            <a:r>
              <a:rPr lang="en-US" sz="1400" b="1" dirty="0">
                <a:solidFill>
                  <a:srgbClr val="00D4AA"/>
                </a:solidFill>
                <a:latin typeface="Trebuchet MS" pitchFamily="34" charset="0"/>
                <a:ea typeface="Trebuchet MS" pitchFamily="34" charset="-122"/>
                <a:cs typeface="Trebuchet MS" pitchFamily="34" charset="-120"/>
              </a:rPr>
              <a:t>Spotify API</a:t>
            </a:r>
            <a:endParaRPr lang="en-US" sz="1400" dirty="0"/>
          </a:p>
        </p:txBody>
      </p:sp>
      <p:sp>
        <p:nvSpPr>
          <p:cNvPr id="7" name="Text 4"/>
          <p:cNvSpPr/>
          <p:nvPr/>
        </p:nvSpPr>
        <p:spPr>
          <a:xfrm>
            <a:off x="868680" y="1554480"/>
            <a:ext cx="3474720" cy="1097280"/>
          </a:xfrm>
          <a:prstGeom prst="rect">
            <a:avLst/>
          </a:prstGeom>
          <a:noFill/>
          <a:ln/>
        </p:spPr>
        <p:txBody>
          <a:bodyPr wrap="square" lIns="0" tIns="0" rIns="0" bIns="0" rtlCol="0" anchor="t"/>
          <a:lstStyle/>
          <a:p>
            <a:pPr marL="0" indent="0">
              <a:lnSpc>
                <a:spcPct val="115000"/>
              </a:lnSpc>
              <a:buNone/>
            </a:pPr>
            <a:r>
              <a:rPr lang="en-US" sz="1100" dirty="0">
                <a:solidFill>
                  <a:srgbClr val="CBD5E1"/>
                </a:solidFill>
                <a:latin typeface="Calibri" pitchFamily="34" charset="0"/>
                <a:ea typeface="Calibri" pitchFamily="34" charset="-122"/>
                <a:cs typeface="Calibri" pitchFamily="34" charset="-120"/>
              </a:rPr>
              <a:t>Audio features per track: tempo, energy, valence, acousticness, danceability, instrumentalness, loudness, speechiness. Aggregated to album level for sonic center of gravity and within-album variance.</a:t>
            </a:r>
            <a:endParaRPr lang="en-US" sz="1100" dirty="0"/>
          </a:p>
        </p:txBody>
      </p:sp>
      <p:sp>
        <p:nvSpPr>
          <p:cNvPr id="8" name="Shape 5"/>
          <p:cNvSpPr/>
          <p:nvPr/>
        </p:nvSpPr>
        <p:spPr>
          <a:xfrm>
            <a:off x="4846320" y="1005840"/>
            <a:ext cx="3749040" cy="1783080"/>
          </a:xfrm>
          <a:prstGeom prst="rect">
            <a:avLst/>
          </a:prstGeom>
          <a:solidFill>
            <a:srgbClr val="1E2D4D"/>
          </a:solidFill>
          <a:ln/>
          <a:effectLst>
            <a:outerShdw blurRad="101600" dist="38100" dir="8100000" algn="bl" rotWithShape="0">
              <a:srgbClr val="000000">
                <a:alpha val="30000"/>
              </a:srgbClr>
            </a:outerShdw>
          </a:effectLst>
        </p:spPr>
        <p:txBody>
          <a:bodyPr/>
          <a:lstStyle/>
          <a:p>
            <a:endParaRPr lang="en-US"/>
          </a:p>
        </p:txBody>
      </p:sp>
      <p:sp>
        <p:nvSpPr>
          <p:cNvPr id="9" name="Shape 6"/>
          <p:cNvSpPr/>
          <p:nvPr/>
        </p:nvSpPr>
        <p:spPr>
          <a:xfrm>
            <a:off x="4846320" y="1005840"/>
            <a:ext cx="3749040" cy="45720"/>
          </a:xfrm>
          <a:prstGeom prst="rect">
            <a:avLst/>
          </a:prstGeom>
          <a:solidFill>
            <a:srgbClr val="0EA5E9"/>
          </a:solidFill>
          <a:ln/>
        </p:spPr>
        <p:txBody>
          <a:bodyPr/>
          <a:lstStyle/>
          <a:p>
            <a:endParaRPr lang="en-US"/>
          </a:p>
        </p:txBody>
      </p:sp>
      <p:pic>
        <p:nvPicPr>
          <p:cNvPr id="10" name="Image 1" descr="preencoded.png"/>
          <p:cNvPicPr>
            <a:picLocks noChangeAspect="1"/>
          </p:cNvPicPr>
          <p:nvPr/>
        </p:nvPicPr>
        <p:blipFill>
          <a:blip r:embed="rId4"/>
          <a:stretch>
            <a:fillRect/>
          </a:stretch>
        </p:blipFill>
        <p:spPr>
          <a:xfrm>
            <a:off x="4983480" y="1188720"/>
            <a:ext cx="256032" cy="256032"/>
          </a:xfrm>
          <a:prstGeom prst="rect">
            <a:avLst/>
          </a:prstGeom>
        </p:spPr>
      </p:pic>
      <p:sp>
        <p:nvSpPr>
          <p:cNvPr id="11" name="Text 7"/>
          <p:cNvSpPr/>
          <p:nvPr/>
        </p:nvSpPr>
        <p:spPr>
          <a:xfrm>
            <a:off x="5349240" y="1170432"/>
            <a:ext cx="2286000" cy="274320"/>
          </a:xfrm>
          <a:prstGeom prst="rect">
            <a:avLst/>
          </a:prstGeom>
          <a:noFill/>
          <a:ln/>
        </p:spPr>
        <p:txBody>
          <a:bodyPr wrap="square" lIns="0" tIns="0" rIns="0" bIns="0" rtlCol="0" anchor="ctr"/>
          <a:lstStyle/>
          <a:p>
            <a:pPr marL="0" indent="0">
              <a:buNone/>
            </a:pPr>
            <a:r>
              <a:rPr lang="en-US" sz="1400" b="1" dirty="0">
                <a:solidFill>
                  <a:srgbClr val="0EA5E9"/>
                </a:solidFill>
                <a:latin typeface="Trebuchet MS" pitchFamily="34" charset="0"/>
                <a:ea typeface="Trebuchet MS" pitchFamily="34" charset="-122"/>
                <a:cs typeface="Trebuchet MS" pitchFamily="34" charset="-120"/>
              </a:rPr>
              <a:t>Genius API + NLP</a:t>
            </a:r>
            <a:endParaRPr lang="en-US" sz="1400" dirty="0"/>
          </a:p>
        </p:txBody>
      </p:sp>
      <p:sp>
        <p:nvSpPr>
          <p:cNvPr id="12" name="Text 8"/>
          <p:cNvSpPr/>
          <p:nvPr/>
        </p:nvSpPr>
        <p:spPr>
          <a:xfrm>
            <a:off x="4983480" y="1554480"/>
            <a:ext cx="3474720" cy="1097280"/>
          </a:xfrm>
          <a:prstGeom prst="rect">
            <a:avLst/>
          </a:prstGeom>
          <a:noFill/>
          <a:ln/>
        </p:spPr>
        <p:txBody>
          <a:bodyPr wrap="square" lIns="0" tIns="0" rIns="0" bIns="0" rtlCol="0" anchor="t"/>
          <a:lstStyle/>
          <a:p>
            <a:pPr marL="0" indent="0">
              <a:lnSpc>
                <a:spcPct val="115000"/>
              </a:lnSpc>
              <a:buNone/>
            </a:pPr>
            <a:r>
              <a:rPr lang="en-US" sz="1100" dirty="0">
                <a:solidFill>
                  <a:srgbClr val="CBD5E1"/>
                </a:solidFill>
                <a:latin typeface="Calibri" pitchFamily="34" charset="0"/>
                <a:ea typeface="Calibri" pitchFamily="34" charset="-122"/>
                <a:cs typeface="Calibri" pitchFamily="34" charset="-120"/>
              </a:rPr>
              <a:t>Full lyrics text processed through NLP: tense distribution, vocabulary density, self-reference ratio, repetition structure, sentiment trajectory. Adds a lyrical dimension independent of sound.</a:t>
            </a:r>
            <a:endParaRPr lang="en-US" sz="1100" dirty="0"/>
          </a:p>
        </p:txBody>
      </p:sp>
      <p:sp>
        <p:nvSpPr>
          <p:cNvPr id="13" name="Shape 9"/>
          <p:cNvSpPr/>
          <p:nvPr/>
        </p:nvSpPr>
        <p:spPr>
          <a:xfrm>
            <a:off x="731520" y="2971800"/>
            <a:ext cx="3749040" cy="1783080"/>
          </a:xfrm>
          <a:prstGeom prst="rect">
            <a:avLst/>
          </a:prstGeom>
          <a:solidFill>
            <a:srgbClr val="1E2D4D"/>
          </a:solidFill>
          <a:ln/>
          <a:effectLst>
            <a:outerShdw blurRad="101600" dist="38100" dir="8100000" algn="bl" rotWithShape="0">
              <a:srgbClr val="000000">
                <a:alpha val="30000"/>
              </a:srgbClr>
            </a:outerShdw>
          </a:effectLst>
        </p:spPr>
        <p:txBody>
          <a:bodyPr/>
          <a:lstStyle/>
          <a:p>
            <a:endParaRPr lang="en-US"/>
          </a:p>
        </p:txBody>
      </p:sp>
      <p:sp>
        <p:nvSpPr>
          <p:cNvPr id="14" name="Shape 10"/>
          <p:cNvSpPr/>
          <p:nvPr/>
        </p:nvSpPr>
        <p:spPr>
          <a:xfrm>
            <a:off x="731520" y="2971800"/>
            <a:ext cx="3749040" cy="45720"/>
          </a:xfrm>
          <a:prstGeom prst="rect">
            <a:avLst/>
          </a:prstGeom>
          <a:solidFill>
            <a:srgbClr val="F59E0B"/>
          </a:solidFill>
          <a:ln/>
        </p:spPr>
        <p:txBody>
          <a:bodyPr/>
          <a:lstStyle/>
          <a:p>
            <a:endParaRPr lang="en-US"/>
          </a:p>
        </p:txBody>
      </p:sp>
      <p:pic>
        <p:nvPicPr>
          <p:cNvPr id="15" name="Image 2" descr="preencoded.png"/>
          <p:cNvPicPr>
            <a:picLocks noChangeAspect="1"/>
          </p:cNvPicPr>
          <p:nvPr/>
        </p:nvPicPr>
        <p:blipFill>
          <a:blip r:embed="rId5"/>
          <a:stretch>
            <a:fillRect/>
          </a:stretch>
        </p:blipFill>
        <p:spPr>
          <a:xfrm>
            <a:off x="868680" y="3154680"/>
            <a:ext cx="256032" cy="256032"/>
          </a:xfrm>
          <a:prstGeom prst="rect">
            <a:avLst/>
          </a:prstGeom>
        </p:spPr>
      </p:pic>
      <p:sp>
        <p:nvSpPr>
          <p:cNvPr id="16" name="Text 11"/>
          <p:cNvSpPr/>
          <p:nvPr/>
        </p:nvSpPr>
        <p:spPr>
          <a:xfrm>
            <a:off x="1234440" y="3136392"/>
            <a:ext cx="2286000" cy="274320"/>
          </a:xfrm>
          <a:prstGeom prst="rect">
            <a:avLst/>
          </a:prstGeom>
          <a:noFill/>
          <a:ln/>
        </p:spPr>
        <p:txBody>
          <a:bodyPr wrap="square" lIns="0" tIns="0" rIns="0" bIns="0" rtlCol="0" anchor="ctr"/>
          <a:lstStyle/>
          <a:p>
            <a:pPr marL="0" indent="0">
              <a:buNone/>
            </a:pPr>
            <a:r>
              <a:rPr lang="en-US" sz="1400" b="1" dirty="0">
                <a:solidFill>
                  <a:srgbClr val="F59E0B"/>
                </a:solidFill>
                <a:latin typeface="Trebuchet MS" pitchFamily="34" charset="0"/>
                <a:ea typeface="Trebuchet MS" pitchFamily="34" charset="-122"/>
                <a:cs typeface="Trebuchet MS" pitchFamily="34" charset="-120"/>
              </a:rPr>
              <a:t>MusicBrainz</a:t>
            </a:r>
            <a:endParaRPr lang="en-US" sz="1400" dirty="0"/>
          </a:p>
        </p:txBody>
      </p:sp>
      <p:sp>
        <p:nvSpPr>
          <p:cNvPr id="17" name="Text 12"/>
          <p:cNvSpPr/>
          <p:nvPr/>
        </p:nvSpPr>
        <p:spPr>
          <a:xfrm>
            <a:off x="868680" y="3520440"/>
            <a:ext cx="3474720" cy="1097280"/>
          </a:xfrm>
          <a:prstGeom prst="rect">
            <a:avLst/>
          </a:prstGeom>
          <a:noFill/>
          <a:ln/>
        </p:spPr>
        <p:txBody>
          <a:bodyPr wrap="square" lIns="0" tIns="0" rIns="0" bIns="0" rtlCol="0" anchor="t"/>
          <a:lstStyle/>
          <a:p>
            <a:pPr marL="0" indent="0">
              <a:lnSpc>
                <a:spcPct val="115000"/>
              </a:lnSpc>
              <a:buNone/>
            </a:pPr>
            <a:r>
              <a:rPr lang="en-US" sz="1100" dirty="0">
                <a:solidFill>
                  <a:srgbClr val="CBD5E1"/>
                </a:solidFill>
                <a:latin typeface="Calibri" pitchFamily="34" charset="0"/>
                <a:ea typeface="Calibri" pitchFamily="34" charset="-122"/>
                <a:cs typeface="Calibri" pitchFamily="34" charset="-120"/>
              </a:rPr>
              <a:t>Producer credits, session musicians, collaboration networks, geographic origin. Maps the "who made it with whom" graph — shared producers create measurable sonic inheritance. What does the tree look like in different eras? Different cultures? </a:t>
            </a:r>
            <a:endParaRPr lang="en-US" sz="1100" dirty="0"/>
          </a:p>
        </p:txBody>
      </p:sp>
      <p:sp>
        <p:nvSpPr>
          <p:cNvPr id="18" name="Shape 13"/>
          <p:cNvSpPr/>
          <p:nvPr/>
        </p:nvSpPr>
        <p:spPr>
          <a:xfrm>
            <a:off x="4846320" y="2971800"/>
            <a:ext cx="3749040" cy="1783080"/>
          </a:xfrm>
          <a:prstGeom prst="rect">
            <a:avLst/>
          </a:prstGeom>
          <a:solidFill>
            <a:srgbClr val="1E2D4D"/>
          </a:solidFill>
          <a:ln/>
          <a:effectLst>
            <a:outerShdw blurRad="101600" dist="38100" dir="8100000" algn="bl" rotWithShape="0">
              <a:srgbClr val="000000">
                <a:alpha val="30000"/>
              </a:srgbClr>
            </a:outerShdw>
          </a:effectLst>
        </p:spPr>
        <p:txBody>
          <a:bodyPr/>
          <a:lstStyle/>
          <a:p>
            <a:endParaRPr lang="en-US"/>
          </a:p>
        </p:txBody>
      </p:sp>
      <p:sp>
        <p:nvSpPr>
          <p:cNvPr id="19" name="Shape 14"/>
          <p:cNvSpPr/>
          <p:nvPr/>
        </p:nvSpPr>
        <p:spPr>
          <a:xfrm>
            <a:off x="4846320" y="2971800"/>
            <a:ext cx="3749040" cy="45720"/>
          </a:xfrm>
          <a:prstGeom prst="rect">
            <a:avLst/>
          </a:prstGeom>
          <a:solidFill>
            <a:srgbClr val="A78BFA"/>
          </a:solidFill>
          <a:ln/>
        </p:spPr>
        <p:txBody>
          <a:bodyPr/>
          <a:lstStyle/>
          <a:p>
            <a:endParaRPr lang="en-US"/>
          </a:p>
        </p:txBody>
      </p:sp>
      <p:pic>
        <p:nvPicPr>
          <p:cNvPr id="20" name="Image 3" descr="preencoded.png"/>
          <p:cNvPicPr>
            <a:picLocks noChangeAspect="1"/>
          </p:cNvPicPr>
          <p:nvPr/>
        </p:nvPicPr>
        <p:blipFill>
          <a:blip r:embed="rId6"/>
          <a:stretch>
            <a:fillRect/>
          </a:stretch>
        </p:blipFill>
        <p:spPr>
          <a:xfrm>
            <a:off x="4983480" y="3154680"/>
            <a:ext cx="256032" cy="256032"/>
          </a:xfrm>
          <a:prstGeom prst="rect">
            <a:avLst/>
          </a:prstGeom>
        </p:spPr>
      </p:pic>
      <p:sp>
        <p:nvSpPr>
          <p:cNvPr id="21" name="Text 15"/>
          <p:cNvSpPr/>
          <p:nvPr/>
        </p:nvSpPr>
        <p:spPr>
          <a:xfrm>
            <a:off x="5349240" y="3136392"/>
            <a:ext cx="3246120" cy="274320"/>
          </a:xfrm>
          <a:prstGeom prst="rect">
            <a:avLst/>
          </a:prstGeom>
          <a:noFill/>
          <a:ln/>
        </p:spPr>
        <p:txBody>
          <a:bodyPr wrap="square" lIns="0" tIns="0" rIns="0" bIns="0" rtlCol="0" anchor="ctr"/>
          <a:lstStyle/>
          <a:p>
            <a:pPr marL="0" indent="0">
              <a:buNone/>
            </a:pPr>
            <a:r>
              <a:rPr lang="en-US" sz="1400" b="1" dirty="0" err="1">
                <a:solidFill>
                  <a:srgbClr val="A78BFA"/>
                </a:solidFill>
                <a:latin typeface="Trebuchet MS" pitchFamily="34" charset="0"/>
                <a:ea typeface="Trebuchet MS" pitchFamily="34" charset="-122"/>
                <a:cs typeface="Trebuchet MS" pitchFamily="34" charset="-120"/>
              </a:rPr>
              <a:t>Discogs</a:t>
            </a:r>
            <a:r>
              <a:rPr lang="en-US" sz="1400" b="1" dirty="0">
                <a:solidFill>
                  <a:srgbClr val="A78BFA"/>
                </a:solidFill>
                <a:latin typeface="Trebuchet MS" pitchFamily="34" charset="0"/>
                <a:ea typeface="Trebuchet MS" pitchFamily="34" charset="-122"/>
                <a:cs typeface="Trebuchet MS" pitchFamily="34" charset="-120"/>
              </a:rPr>
              <a:t>/Wash U’s Ethnomusicology Database</a:t>
            </a:r>
            <a:endParaRPr lang="en-US" sz="1400" dirty="0"/>
          </a:p>
        </p:txBody>
      </p:sp>
      <p:sp>
        <p:nvSpPr>
          <p:cNvPr id="22" name="Text 16"/>
          <p:cNvSpPr/>
          <p:nvPr/>
        </p:nvSpPr>
        <p:spPr>
          <a:xfrm>
            <a:off x="4983480" y="3520440"/>
            <a:ext cx="3474720" cy="1097280"/>
          </a:xfrm>
          <a:prstGeom prst="rect">
            <a:avLst/>
          </a:prstGeom>
          <a:noFill/>
          <a:ln/>
        </p:spPr>
        <p:txBody>
          <a:bodyPr wrap="square" lIns="0" tIns="0" rIns="0" bIns="0" rtlCol="0" anchor="t"/>
          <a:lstStyle/>
          <a:p>
            <a:pPr marL="0" indent="0">
              <a:lnSpc>
                <a:spcPct val="115000"/>
              </a:lnSpc>
              <a:buNone/>
            </a:pPr>
            <a:r>
              <a:rPr lang="en-US" sz="1100" dirty="0">
                <a:solidFill>
                  <a:srgbClr val="CBD5E1"/>
                </a:solidFill>
                <a:latin typeface="Calibri" pitchFamily="34" charset="0"/>
                <a:ea typeface="Calibri" pitchFamily="34" charset="-122"/>
                <a:cs typeface="Calibri" pitchFamily="34" charset="-120"/>
              </a:rPr>
              <a:t>Genre/style taxonomy and marketplace pricing data. Secondary market value is a proxy for cultural endurance that streaming numbers don't capture. Ethnomusicology database has 3000 hours of localized traditional music spanning 6 continents. What do your musical tastes map back to? </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F1729"/>
        </a:solidFill>
        <a:effectLst/>
      </p:bgPr>
    </p:bg>
    <p:spTree>
      <p:nvGrpSpPr>
        <p:cNvPr id="1" name=""/>
        <p:cNvGrpSpPr/>
        <p:nvPr/>
      </p:nvGrpSpPr>
      <p:grpSpPr>
        <a:xfrm>
          <a:off x="0" y="0"/>
          <a:ext cx="0" cy="0"/>
          <a:chOff x="0" y="0"/>
          <a:chExt cx="0" cy="0"/>
        </a:xfrm>
      </p:grpSpPr>
      <p:sp>
        <p:nvSpPr>
          <p:cNvPr id="2" name="Text 0"/>
          <p:cNvSpPr/>
          <p:nvPr/>
        </p:nvSpPr>
        <p:spPr>
          <a:xfrm>
            <a:off x="731520" y="365760"/>
            <a:ext cx="7315200" cy="548640"/>
          </a:xfrm>
          <a:prstGeom prst="rect">
            <a:avLst/>
          </a:prstGeom>
          <a:noFill/>
          <a:ln/>
        </p:spPr>
        <p:txBody>
          <a:bodyPr wrap="square" lIns="0" tIns="0" rIns="0" bIns="0" rtlCol="0" anchor="ctr"/>
          <a:lstStyle/>
          <a:p>
            <a:pPr marL="0" indent="0">
              <a:buNone/>
            </a:pPr>
            <a:r>
              <a:rPr lang="en-US" sz="2800" b="1" dirty="0">
                <a:solidFill>
                  <a:srgbClr val="00D4AA"/>
                </a:solidFill>
                <a:latin typeface="Trebuchet MS" pitchFamily="34" charset="0"/>
                <a:ea typeface="Trebuchet MS" pitchFamily="34" charset="-122"/>
                <a:cs typeface="Trebuchet MS" pitchFamily="34" charset="-120"/>
              </a:rPr>
              <a:t>ANTICIPATED CHALLENGES</a:t>
            </a:r>
            <a:endParaRPr lang="en-US" sz="2800" dirty="0"/>
          </a:p>
        </p:txBody>
      </p:sp>
      <p:sp>
        <p:nvSpPr>
          <p:cNvPr id="3" name="Shape 1"/>
          <p:cNvSpPr/>
          <p:nvPr/>
        </p:nvSpPr>
        <p:spPr>
          <a:xfrm>
            <a:off x="731520" y="1051560"/>
            <a:ext cx="7680960" cy="777240"/>
          </a:xfrm>
          <a:prstGeom prst="rect">
            <a:avLst/>
          </a:prstGeom>
          <a:solidFill>
            <a:srgbClr val="1E2D4D"/>
          </a:solidFill>
          <a:ln/>
          <a:effectLst>
            <a:outerShdw blurRad="101600" dist="38100" dir="8100000" algn="bl" rotWithShape="0">
              <a:srgbClr val="000000">
                <a:alpha val="30000"/>
              </a:srgbClr>
            </a:outerShdw>
          </a:effectLst>
        </p:spPr>
        <p:txBody>
          <a:bodyPr/>
          <a:lstStyle/>
          <a:p>
            <a:endParaRPr lang="en-US"/>
          </a:p>
        </p:txBody>
      </p:sp>
      <p:sp>
        <p:nvSpPr>
          <p:cNvPr id="4" name="Shape 2"/>
          <p:cNvSpPr/>
          <p:nvPr/>
        </p:nvSpPr>
        <p:spPr>
          <a:xfrm>
            <a:off x="731520" y="1051560"/>
            <a:ext cx="64008" cy="777240"/>
          </a:xfrm>
          <a:prstGeom prst="rect">
            <a:avLst/>
          </a:prstGeom>
          <a:solidFill>
            <a:srgbClr val="F97316"/>
          </a:solidFill>
          <a:ln/>
        </p:spPr>
        <p:txBody>
          <a:bodyPr/>
          <a:lstStyle/>
          <a:p>
            <a:endParaRPr lang="en-US"/>
          </a:p>
        </p:txBody>
      </p:sp>
      <p:sp>
        <p:nvSpPr>
          <p:cNvPr id="5" name="Text 3"/>
          <p:cNvSpPr/>
          <p:nvPr/>
        </p:nvSpPr>
        <p:spPr>
          <a:xfrm>
            <a:off x="1051560" y="1124712"/>
            <a:ext cx="2743200" cy="256032"/>
          </a:xfrm>
          <a:prstGeom prst="rect">
            <a:avLst/>
          </a:prstGeom>
          <a:noFill/>
          <a:ln/>
        </p:spPr>
        <p:txBody>
          <a:bodyPr wrap="square" lIns="0" tIns="0" rIns="0" bIns="0" rtlCol="0" anchor="ctr"/>
          <a:lstStyle/>
          <a:p>
            <a:pPr marL="0" indent="0">
              <a:buNone/>
            </a:pPr>
            <a:r>
              <a:rPr lang="en-US" sz="1400" b="1" dirty="0">
                <a:solidFill>
                  <a:srgbClr val="F97316"/>
                </a:solidFill>
                <a:latin typeface="Trebuchet MS" pitchFamily="34" charset="0"/>
                <a:ea typeface="Trebuchet MS" pitchFamily="34" charset="-122"/>
                <a:cs typeface="Trebuchet MS" pitchFamily="34" charset="-120"/>
              </a:rPr>
              <a:t>Entity Resolution</a:t>
            </a:r>
            <a:endParaRPr lang="en-US" sz="1400" dirty="0"/>
          </a:p>
        </p:txBody>
      </p:sp>
      <p:sp>
        <p:nvSpPr>
          <p:cNvPr id="6" name="Text 4"/>
          <p:cNvSpPr/>
          <p:nvPr/>
        </p:nvSpPr>
        <p:spPr>
          <a:xfrm>
            <a:off x="1051560" y="1399032"/>
            <a:ext cx="7132320" cy="365760"/>
          </a:xfrm>
          <a:prstGeom prst="rect">
            <a:avLst/>
          </a:prstGeom>
          <a:noFill/>
          <a:ln/>
        </p:spPr>
        <p:txBody>
          <a:bodyPr wrap="square" lIns="0" tIns="0" rIns="0" bIns="0" rtlCol="0" anchor="ctr"/>
          <a:lstStyle/>
          <a:p>
            <a:pPr marL="0" indent="0">
              <a:lnSpc>
                <a:spcPct val="110000"/>
              </a:lnSpc>
              <a:buNone/>
            </a:pPr>
            <a:r>
              <a:rPr lang="en-US" sz="1100" dirty="0">
                <a:solidFill>
                  <a:srgbClr val="CBD5E1"/>
                </a:solidFill>
                <a:latin typeface="Calibri" pitchFamily="34" charset="0"/>
                <a:ea typeface="Calibri" pitchFamily="34" charset="-122"/>
                <a:cs typeface="Calibri" pitchFamily="34" charset="-120"/>
              </a:rPr>
              <a:t>Same album has different identifiers across all four sources. Requires fuzzy matching on artist + album + year with confidence scoring and manual review for edge cases like reissues, deluxe editions, and regional variants.</a:t>
            </a:r>
            <a:endParaRPr lang="en-US" sz="1100" dirty="0"/>
          </a:p>
        </p:txBody>
      </p:sp>
      <p:sp>
        <p:nvSpPr>
          <p:cNvPr id="7" name="Shape 5"/>
          <p:cNvSpPr/>
          <p:nvPr/>
        </p:nvSpPr>
        <p:spPr>
          <a:xfrm>
            <a:off x="731520" y="2011680"/>
            <a:ext cx="7680960" cy="777240"/>
          </a:xfrm>
          <a:prstGeom prst="rect">
            <a:avLst/>
          </a:prstGeom>
          <a:solidFill>
            <a:srgbClr val="1E2D4D"/>
          </a:solidFill>
          <a:ln/>
          <a:effectLst>
            <a:outerShdw blurRad="101600" dist="38100" dir="8100000" algn="bl" rotWithShape="0">
              <a:srgbClr val="000000">
                <a:alpha val="30000"/>
              </a:srgbClr>
            </a:outerShdw>
          </a:effectLst>
        </p:spPr>
        <p:txBody>
          <a:bodyPr/>
          <a:lstStyle/>
          <a:p>
            <a:endParaRPr lang="en-US"/>
          </a:p>
        </p:txBody>
      </p:sp>
      <p:sp>
        <p:nvSpPr>
          <p:cNvPr id="8" name="Shape 6"/>
          <p:cNvSpPr/>
          <p:nvPr/>
        </p:nvSpPr>
        <p:spPr>
          <a:xfrm>
            <a:off x="731520" y="2011680"/>
            <a:ext cx="64008" cy="777240"/>
          </a:xfrm>
          <a:prstGeom prst="rect">
            <a:avLst/>
          </a:prstGeom>
          <a:solidFill>
            <a:srgbClr val="F59E0B"/>
          </a:solidFill>
          <a:ln/>
        </p:spPr>
        <p:txBody>
          <a:bodyPr/>
          <a:lstStyle/>
          <a:p>
            <a:endParaRPr lang="en-US"/>
          </a:p>
        </p:txBody>
      </p:sp>
      <p:sp>
        <p:nvSpPr>
          <p:cNvPr id="9" name="Text 7"/>
          <p:cNvSpPr/>
          <p:nvPr/>
        </p:nvSpPr>
        <p:spPr>
          <a:xfrm>
            <a:off x="1051560" y="2084832"/>
            <a:ext cx="2743200" cy="256032"/>
          </a:xfrm>
          <a:prstGeom prst="rect">
            <a:avLst/>
          </a:prstGeom>
          <a:noFill/>
          <a:ln/>
        </p:spPr>
        <p:txBody>
          <a:bodyPr wrap="square" lIns="0" tIns="0" rIns="0" bIns="0" rtlCol="0" anchor="ctr"/>
          <a:lstStyle/>
          <a:p>
            <a:pPr marL="0" indent="0">
              <a:buNone/>
            </a:pPr>
            <a:r>
              <a:rPr lang="en-US" sz="1400" b="1" dirty="0">
                <a:solidFill>
                  <a:srgbClr val="F59E0B"/>
                </a:solidFill>
                <a:latin typeface="Trebuchet MS" pitchFamily="34" charset="0"/>
                <a:ea typeface="Trebuchet MS" pitchFamily="34" charset="-122"/>
                <a:cs typeface="Trebuchet MS" pitchFamily="34" charset="-120"/>
              </a:rPr>
              <a:t>Coverage Gaps</a:t>
            </a:r>
            <a:endParaRPr lang="en-US" sz="1400" dirty="0"/>
          </a:p>
        </p:txBody>
      </p:sp>
      <p:sp>
        <p:nvSpPr>
          <p:cNvPr id="10" name="Text 8"/>
          <p:cNvSpPr/>
          <p:nvPr/>
        </p:nvSpPr>
        <p:spPr>
          <a:xfrm>
            <a:off x="1051560" y="2359152"/>
            <a:ext cx="7132320" cy="365760"/>
          </a:xfrm>
          <a:prstGeom prst="rect">
            <a:avLst/>
          </a:prstGeom>
          <a:noFill/>
          <a:ln/>
        </p:spPr>
        <p:txBody>
          <a:bodyPr wrap="square" lIns="0" tIns="0" rIns="0" bIns="0" rtlCol="0" anchor="ctr"/>
          <a:lstStyle/>
          <a:p>
            <a:pPr marL="0" indent="0">
              <a:lnSpc>
                <a:spcPct val="110000"/>
              </a:lnSpc>
              <a:buNone/>
            </a:pPr>
            <a:r>
              <a:rPr lang="en-US" sz="1100" dirty="0">
                <a:solidFill>
                  <a:srgbClr val="CBD5E1"/>
                </a:solidFill>
                <a:latin typeface="Calibri" pitchFamily="34" charset="0"/>
                <a:ea typeface="Calibri" pitchFamily="34" charset="-122"/>
                <a:cs typeface="Calibri" pitchFamily="34" charset="-120"/>
              </a:rPr>
              <a:t>Older artists may be missing from Spotify or have incomplete lyrics in Genius. Need graceful degradation — partial data is still useful, but completeness must be tracked and reported per album.</a:t>
            </a:r>
            <a:endParaRPr lang="en-US" sz="1100" dirty="0"/>
          </a:p>
        </p:txBody>
      </p:sp>
      <p:sp>
        <p:nvSpPr>
          <p:cNvPr id="11" name="Shape 9"/>
          <p:cNvSpPr/>
          <p:nvPr/>
        </p:nvSpPr>
        <p:spPr>
          <a:xfrm>
            <a:off x="731520" y="2971800"/>
            <a:ext cx="7680960" cy="777240"/>
          </a:xfrm>
          <a:prstGeom prst="rect">
            <a:avLst/>
          </a:prstGeom>
          <a:solidFill>
            <a:srgbClr val="1E2D4D"/>
          </a:solidFill>
          <a:ln/>
          <a:effectLst>
            <a:outerShdw blurRad="101600" dist="38100" dir="8100000" algn="bl" rotWithShape="0">
              <a:srgbClr val="000000">
                <a:alpha val="30000"/>
              </a:srgbClr>
            </a:outerShdw>
          </a:effectLst>
        </p:spPr>
        <p:txBody>
          <a:bodyPr/>
          <a:lstStyle/>
          <a:p>
            <a:endParaRPr lang="en-US"/>
          </a:p>
        </p:txBody>
      </p:sp>
      <p:sp>
        <p:nvSpPr>
          <p:cNvPr id="12" name="Shape 10"/>
          <p:cNvSpPr/>
          <p:nvPr/>
        </p:nvSpPr>
        <p:spPr>
          <a:xfrm>
            <a:off x="731520" y="2971800"/>
            <a:ext cx="64008" cy="777240"/>
          </a:xfrm>
          <a:prstGeom prst="rect">
            <a:avLst/>
          </a:prstGeom>
          <a:solidFill>
            <a:srgbClr val="0EA5E9"/>
          </a:solidFill>
          <a:ln/>
        </p:spPr>
        <p:txBody>
          <a:bodyPr/>
          <a:lstStyle/>
          <a:p>
            <a:endParaRPr lang="en-US"/>
          </a:p>
        </p:txBody>
      </p:sp>
      <p:sp>
        <p:nvSpPr>
          <p:cNvPr id="13" name="Text 11"/>
          <p:cNvSpPr/>
          <p:nvPr/>
        </p:nvSpPr>
        <p:spPr>
          <a:xfrm>
            <a:off x="1051560" y="3044952"/>
            <a:ext cx="2743200" cy="256032"/>
          </a:xfrm>
          <a:prstGeom prst="rect">
            <a:avLst/>
          </a:prstGeom>
          <a:noFill/>
          <a:ln/>
        </p:spPr>
        <p:txBody>
          <a:bodyPr wrap="square" lIns="0" tIns="0" rIns="0" bIns="0" rtlCol="0" anchor="ctr"/>
          <a:lstStyle/>
          <a:p>
            <a:pPr marL="0" indent="0">
              <a:buNone/>
            </a:pPr>
            <a:r>
              <a:rPr lang="en-US" sz="1400" b="1" dirty="0">
                <a:solidFill>
                  <a:srgbClr val="0EA5E9"/>
                </a:solidFill>
                <a:latin typeface="Trebuchet MS" pitchFamily="34" charset="0"/>
                <a:ea typeface="Trebuchet MS" pitchFamily="34" charset="-122"/>
                <a:cs typeface="Trebuchet MS" pitchFamily="34" charset="-120"/>
              </a:rPr>
              <a:t>Lyrics Cleaning</a:t>
            </a:r>
            <a:endParaRPr lang="en-US" sz="1400" dirty="0"/>
          </a:p>
        </p:txBody>
      </p:sp>
      <p:sp>
        <p:nvSpPr>
          <p:cNvPr id="14" name="Text 12"/>
          <p:cNvSpPr/>
          <p:nvPr/>
        </p:nvSpPr>
        <p:spPr>
          <a:xfrm>
            <a:off x="1051560" y="3319272"/>
            <a:ext cx="7132320" cy="365760"/>
          </a:xfrm>
          <a:prstGeom prst="rect">
            <a:avLst/>
          </a:prstGeom>
          <a:noFill/>
          <a:ln/>
        </p:spPr>
        <p:txBody>
          <a:bodyPr wrap="square" lIns="0" tIns="0" rIns="0" bIns="0" rtlCol="0" anchor="ctr"/>
          <a:lstStyle/>
          <a:p>
            <a:pPr marL="0" indent="0">
              <a:lnSpc>
                <a:spcPct val="110000"/>
              </a:lnSpc>
              <a:buNone/>
            </a:pPr>
            <a:r>
              <a:rPr lang="en-US" sz="1100" dirty="0">
                <a:solidFill>
                  <a:srgbClr val="CBD5E1"/>
                </a:solidFill>
                <a:latin typeface="Calibri" pitchFamily="34" charset="0"/>
                <a:ea typeface="Calibri" pitchFamily="34" charset="-122"/>
                <a:cs typeface="Calibri" pitchFamily="34" charset="-120"/>
              </a:rPr>
              <a:t>Scraped lyrics include annotations, section headers, and contributor notes that must be stripped. Non-English lyrics need separate NLP pipelines or exclusion. Poetic text produces noisier sentiment than prose.</a:t>
            </a:r>
            <a:endParaRPr lang="en-US" sz="1100" dirty="0"/>
          </a:p>
        </p:txBody>
      </p:sp>
      <p:sp>
        <p:nvSpPr>
          <p:cNvPr id="15" name="Shape 13"/>
          <p:cNvSpPr/>
          <p:nvPr/>
        </p:nvSpPr>
        <p:spPr>
          <a:xfrm>
            <a:off x="731520" y="3931920"/>
            <a:ext cx="7680960" cy="777240"/>
          </a:xfrm>
          <a:prstGeom prst="rect">
            <a:avLst/>
          </a:prstGeom>
          <a:solidFill>
            <a:srgbClr val="1E2D4D"/>
          </a:solidFill>
          <a:ln/>
          <a:effectLst>
            <a:outerShdw blurRad="101600" dist="38100" dir="8100000" algn="bl" rotWithShape="0">
              <a:srgbClr val="000000">
                <a:alpha val="30000"/>
              </a:srgbClr>
            </a:outerShdw>
          </a:effectLst>
        </p:spPr>
        <p:txBody>
          <a:bodyPr/>
          <a:lstStyle/>
          <a:p>
            <a:endParaRPr lang="en-US"/>
          </a:p>
        </p:txBody>
      </p:sp>
      <p:sp>
        <p:nvSpPr>
          <p:cNvPr id="16" name="Shape 14"/>
          <p:cNvSpPr/>
          <p:nvPr/>
        </p:nvSpPr>
        <p:spPr>
          <a:xfrm>
            <a:off x="731520" y="3931920"/>
            <a:ext cx="64008" cy="777240"/>
          </a:xfrm>
          <a:prstGeom prst="rect">
            <a:avLst/>
          </a:prstGeom>
          <a:solidFill>
            <a:srgbClr val="A78BFA"/>
          </a:solidFill>
          <a:ln/>
        </p:spPr>
        <p:txBody>
          <a:bodyPr/>
          <a:lstStyle/>
          <a:p>
            <a:endParaRPr lang="en-US"/>
          </a:p>
        </p:txBody>
      </p:sp>
      <p:sp>
        <p:nvSpPr>
          <p:cNvPr id="17" name="Text 15"/>
          <p:cNvSpPr/>
          <p:nvPr/>
        </p:nvSpPr>
        <p:spPr>
          <a:xfrm>
            <a:off x="1051560" y="4005072"/>
            <a:ext cx="2743200" cy="256032"/>
          </a:xfrm>
          <a:prstGeom prst="rect">
            <a:avLst/>
          </a:prstGeom>
          <a:noFill/>
          <a:ln/>
        </p:spPr>
        <p:txBody>
          <a:bodyPr wrap="square" lIns="0" tIns="0" rIns="0" bIns="0" rtlCol="0" anchor="ctr"/>
          <a:lstStyle/>
          <a:p>
            <a:pPr marL="0" indent="0">
              <a:buNone/>
            </a:pPr>
            <a:r>
              <a:rPr lang="en-US" sz="1400" b="1" dirty="0">
                <a:solidFill>
                  <a:srgbClr val="A78BFA"/>
                </a:solidFill>
                <a:latin typeface="Trebuchet MS" pitchFamily="34" charset="0"/>
                <a:ea typeface="Trebuchet MS" pitchFamily="34" charset="-122"/>
                <a:cs typeface="Trebuchet MS" pitchFamily="34" charset="-120"/>
              </a:rPr>
              <a:t>Rate Limiting</a:t>
            </a:r>
            <a:endParaRPr lang="en-US" sz="1400" dirty="0"/>
          </a:p>
        </p:txBody>
      </p:sp>
      <p:sp>
        <p:nvSpPr>
          <p:cNvPr id="18" name="Text 16"/>
          <p:cNvSpPr/>
          <p:nvPr/>
        </p:nvSpPr>
        <p:spPr>
          <a:xfrm>
            <a:off x="1051560" y="4279392"/>
            <a:ext cx="7132320" cy="365760"/>
          </a:xfrm>
          <a:prstGeom prst="rect">
            <a:avLst/>
          </a:prstGeom>
          <a:noFill/>
          <a:ln/>
        </p:spPr>
        <p:txBody>
          <a:bodyPr wrap="square" lIns="0" tIns="0" rIns="0" bIns="0" rtlCol="0" anchor="ctr"/>
          <a:lstStyle/>
          <a:p>
            <a:pPr marL="0" indent="0">
              <a:lnSpc>
                <a:spcPct val="110000"/>
              </a:lnSpc>
              <a:buNone/>
            </a:pPr>
            <a:r>
              <a:rPr lang="en-US" sz="1100" dirty="0">
                <a:solidFill>
                  <a:srgbClr val="CBD5E1"/>
                </a:solidFill>
                <a:latin typeface="Calibri" pitchFamily="34" charset="0"/>
                <a:ea typeface="Calibri" pitchFamily="34" charset="-122"/>
                <a:cs typeface="Calibri" pitchFamily="34" charset="-120"/>
              </a:rPr>
              <a:t>~1,200 albums × ~8 tracks = ~10,000 API calls per source. Rate limits mean ingestion runs over hours. Requires retry logic, checkpointing, and incremental loading.</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F1729"/>
        </a:solidFill>
        <a:effectLst/>
      </p:bgPr>
    </p:bg>
    <p:spTree>
      <p:nvGrpSpPr>
        <p:cNvPr id="1" name=""/>
        <p:cNvGrpSpPr/>
        <p:nvPr/>
      </p:nvGrpSpPr>
      <p:grpSpPr>
        <a:xfrm>
          <a:off x="0" y="0"/>
          <a:ext cx="0" cy="0"/>
          <a:chOff x="0" y="0"/>
          <a:chExt cx="0" cy="0"/>
        </a:xfrm>
      </p:grpSpPr>
      <p:sp>
        <p:nvSpPr>
          <p:cNvPr id="2" name="Text 0"/>
          <p:cNvSpPr/>
          <p:nvPr/>
        </p:nvSpPr>
        <p:spPr>
          <a:xfrm>
            <a:off x="731520" y="365760"/>
            <a:ext cx="8229600" cy="548640"/>
          </a:xfrm>
          <a:prstGeom prst="rect">
            <a:avLst/>
          </a:prstGeom>
          <a:noFill/>
          <a:ln/>
        </p:spPr>
        <p:txBody>
          <a:bodyPr wrap="square" lIns="0" tIns="0" rIns="0" bIns="0" rtlCol="0" anchor="ctr"/>
          <a:lstStyle/>
          <a:p>
            <a:pPr marL="0" indent="0">
              <a:buNone/>
            </a:pPr>
            <a:r>
              <a:rPr lang="en-US" sz="2800" b="1" dirty="0">
                <a:solidFill>
                  <a:srgbClr val="00D4AA"/>
                </a:solidFill>
                <a:latin typeface="Trebuchet MS" pitchFamily="34" charset="0"/>
                <a:ea typeface="Trebuchet MS" pitchFamily="34" charset="-122"/>
                <a:cs typeface="Trebuchet MS" pitchFamily="34" charset="-120"/>
              </a:rPr>
              <a:t>TEAM APPROACH &amp; DE LIFECYCLE</a:t>
            </a:r>
            <a:endParaRPr lang="en-US" sz="2800" dirty="0"/>
          </a:p>
        </p:txBody>
      </p:sp>
      <p:sp>
        <p:nvSpPr>
          <p:cNvPr id="3" name="Text 1"/>
          <p:cNvSpPr/>
          <p:nvPr/>
        </p:nvSpPr>
        <p:spPr>
          <a:xfrm>
            <a:off x="731520" y="1005840"/>
            <a:ext cx="4114800" cy="274320"/>
          </a:xfrm>
          <a:prstGeom prst="rect">
            <a:avLst/>
          </a:prstGeom>
          <a:noFill/>
          <a:ln/>
        </p:spPr>
        <p:txBody>
          <a:bodyPr wrap="square" lIns="0" tIns="0" rIns="0" bIns="0" rtlCol="0" anchor="ctr"/>
          <a:lstStyle/>
          <a:p>
            <a:pPr marL="0" indent="0">
              <a:buNone/>
            </a:pPr>
            <a:r>
              <a:rPr lang="en-US" sz="1400" b="1" dirty="0">
                <a:solidFill>
                  <a:srgbClr val="FFFFFF"/>
                </a:solidFill>
                <a:latin typeface="Trebuchet MS" pitchFamily="34" charset="0"/>
                <a:ea typeface="Trebuchet MS" pitchFamily="34" charset="-122"/>
                <a:cs typeface="Trebuchet MS" pitchFamily="34" charset="-120"/>
              </a:rPr>
              <a:t>Team Structure (3–4 people)</a:t>
            </a:r>
            <a:endParaRPr lang="en-US" sz="1400" dirty="0"/>
          </a:p>
        </p:txBody>
      </p:sp>
      <p:sp>
        <p:nvSpPr>
          <p:cNvPr id="4" name="Shape 2"/>
          <p:cNvSpPr/>
          <p:nvPr/>
        </p:nvSpPr>
        <p:spPr>
          <a:xfrm>
            <a:off x="731520" y="1463040"/>
            <a:ext cx="320040" cy="320040"/>
          </a:xfrm>
          <a:prstGeom prst="ellipse">
            <a:avLst/>
          </a:prstGeom>
          <a:solidFill>
            <a:srgbClr val="00D4AA"/>
          </a:solidFill>
          <a:ln/>
        </p:spPr>
        <p:txBody>
          <a:bodyPr/>
          <a:lstStyle/>
          <a:p>
            <a:endParaRPr lang="en-US"/>
          </a:p>
        </p:txBody>
      </p:sp>
      <p:sp>
        <p:nvSpPr>
          <p:cNvPr id="5" name="Text 3"/>
          <p:cNvSpPr/>
          <p:nvPr/>
        </p:nvSpPr>
        <p:spPr>
          <a:xfrm>
            <a:off x="731520" y="1463040"/>
            <a:ext cx="320040" cy="320040"/>
          </a:xfrm>
          <a:prstGeom prst="rect">
            <a:avLst/>
          </a:prstGeom>
          <a:noFill/>
          <a:ln/>
        </p:spPr>
        <p:txBody>
          <a:bodyPr wrap="square" lIns="0" tIns="0" rIns="0" bIns="0" rtlCol="0" anchor="ctr"/>
          <a:lstStyle/>
          <a:p>
            <a:pPr marL="0" indent="0" algn="ctr">
              <a:buNone/>
            </a:pPr>
            <a:r>
              <a:rPr lang="en-US" sz="800" b="1" dirty="0">
                <a:solidFill>
                  <a:srgbClr val="0F1729"/>
                </a:solidFill>
                <a:latin typeface="Calibri" pitchFamily="34" charset="0"/>
                <a:ea typeface="Calibri" pitchFamily="34" charset="-122"/>
                <a:cs typeface="Calibri" pitchFamily="34" charset="-120"/>
              </a:rPr>
              <a:t>Wk 1–2</a:t>
            </a:r>
            <a:endParaRPr lang="en-US" sz="800" dirty="0"/>
          </a:p>
        </p:txBody>
      </p:sp>
      <p:sp>
        <p:nvSpPr>
          <p:cNvPr id="6" name="Text 4"/>
          <p:cNvSpPr/>
          <p:nvPr/>
        </p:nvSpPr>
        <p:spPr>
          <a:xfrm>
            <a:off x="1188720" y="1417320"/>
            <a:ext cx="1371600" cy="228600"/>
          </a:xfrm>
          <a:prstGeom prst="rect">
            <a:avLst/>
          </a:prstGeom>
          <a:noFill/>
          <a:ln/>
        </p:spPr>
        <p:txBody>
          <a:bodyPr wrap="square" lIns="0" tIns="0" rIns="0" bIns="0" rtlCol="0" anchor="ctr"/>
          <a:lstStyle/>
          <a:p>
            <a:pPr marL="0" indent="0">
              <a:buNone/>
            </a:pPr>
            <a:r>
              <a:rPr lang="en-US" sz="1200" b="1" dirty="0">
                <a:solidFill>
                  <a:srgbClr val="00D4AA"/>
                </a:solidFill>
                <a:latin typeface="Trebuchet MS" pitchFamily="34" charset="0"/>
                <a:ea typeface="Trebuchet MS" pitchFamily="34" charset="-122"/>
                <a:cs typeface="Trebuchet MS" pitchFamily="34" charset="-120"/>
              </a:rPr>
              <a:t>Foundation</a:t>
            </a:r>
            <a:endParaRPr lang="en-US" sz="1200" dirty="0"/>
          </a:p>
        </p:txBody>
      </p:sp>
      <p:sp>
        <p:nvSpPr>
          <p:cNvPr id="7" name="Text 5"/>
          <p:cNvSpPr/>
          <p:nvPr/>
        </p:nvSpPr>
        <p:spPr>
          <a:xfrm>
            <a:off x="1188720" y="1645920"/>
            <a:ext cx="3200400" cy="502920"/>
          </a:xfrm>
          <a:prstGeom prst="rect">
            <a:avLst/>
          </a:prstGeom>
          <a:noFill/>
          <a:ln/>
        </p:spPr>
        <p:txBody>
          <a:bodyPr wrap="square" lIns="0" tIns="0" rIns="0" bIns="0" rtlCol="0" anchor="ctr"/>
          <a:lstStyle/>
          <a:p>
            <a:pPr marL="0" indent="0">
              <a:lnSpc>
                <a:spcPct val="110000"/>
              </a:lnSpc>
              <a:buNone/>
            </a:pPr>
            <a:r>
              <a:rPr lang="en-US" sz="1000" dirty="0">
                <a:solidFill>
                  <a:srgbClr val="CBD5E1"/>
                </a:solidFill>
                <a:latin typeface="Calibri" pitchFamily="34" charset="0"/>
                <a:ea typeface="Calibri" pitchFamily="34" charset="-122"/>
                <a:cs typeface="Calibri" pitchFamily="34" charset="-120"/>
              </a:rPr>
              <a:t>Everyone submits 50 artists. Set up repo, build master album list, agree on data contracts.</a:t>
            </a:r>
            <a:endParaRPr lang="en-US" sz="1000" dirty="0"/>
          </a:p>
        </p:txBody>
      </p:sp>
      <p:sp>
        <p:nvSpPr>
          <p:cNvPr id="8" name="Shape 6"/>
          <p:cNvSpPr/>
          <p:nvPr/>
        </p:nvSpPr>
        <p:spPr>
          <a:xfrm>
            <a:off x="731520" y="2267712"/>
            <a:ext cx="320040" cy="320040"/>
          </a:xfrm>
          <a:prstGeom prst="ellipse">
            <a:avLst/>
          </a:prstGeom>
          <a:solidFill>
            <a:srgbClr val="0EA5E9"/>
          </a:solidFill>
          <a:ln/>
        </p:spPr>
        <p:txBody>
          <a:bodyPr/>
          <a:lstStyle/>
          <a:p>
            <a:endParaRPr lang="en-US"/>
          </a:p>
        </p:txBody>
      </p:sp>
      <p:sp>
        <p:nvSpPr>
          <p:cNvPr id="9" name="Text 7"/>
          <p:cNvSpPr/>
          <p:nvPr/>
        </p:nvSpPr>
        <p:spPr>
          <a:xfrm>
            <a:off x="731520" y="2267712"/>
            <a:ext cx="320040" cy="320040"/>
          </a:xfrm>
          <a:prstGeom prst="rect">
            <a:avLst/>
          </a:prstGeom>
          <a:noFill/>
          <a:ln/>
        </p:spPr>
        <p:txBody>
          <a:bodyPr wrap="square" lIns="0" tIns="0" rIns="0" bIns="0" rtlCol="0" anchor="ctr"/>
          <a:lstStyle/>
          <a:p>
            <a:pPr marL="0" indent="0" algn="ctr">
              <a:buNone/>
            </a:pPr>
            <a:r>
              <a:rPr lang="en-US" sz="800" b="1" dirty="0">
                <a:solidFill>
                  <a:srgbClr val="0F1729"/>
                </a:solidFill>
                <a:latin typeface="Calibri" pitchFamily="34" charset="0"/>
                <a:ea typeface="Calibri" pitchFamily="34" charset="-122"/>
                <a:cs typeface="Calibri" pitchFamily="34" charset="-120"/>
              </a:rPr>
              <a:t>Wk 3–5</a:t>
            </a:r>
            <a:endParaRPr lang="en-US" sz="800" dirty="0"/>
          </a:p>
        </p:txBody>
      </p:sp>
      <p:sp>
        <p:nvSpPr>
          <p:cNvPr id="10" name="Text 8"/>
          <p:cNvSpPr/>
          <p:nvPr/>
        </p:nvSpPr>
        <p:spPr>
          <a:xfrm>
            <a:off x="1188720" y="2221992"/>
            <a:ext cx="1371600" cy="228600"/>
          </a:xfrm>
          <a:prstGeom prst="rect">
            <a:avLst/>
          </a:prstGeom>
          <a:noFill/>
          <a:ln/>
        </p:spPr>
        <p:txBody>
          <a:bodyPr wrap="square" lIns="0" tIns="0" rIns="0" bIns="0" rtlCol="0" anchor="ctr"/>
          <a:lstStyle/>
          <a:p>
            <a:pPr marL="0" indent="0">
              <a:buNone/>
            </a:pPr>
            <a:r>
              <a:rPr lang="en-US" sz="1200" b="1" dirty="0">
                <a:solidFill>
                  <a:srgbClr val="0EA5E9"/>
                </a:solidFill>
                <a:latin typeface="Trebuchet MS" pitchFamily="34" charset="0"/>
                <a:ea typeface="Trebuchet MS" pitchFamily="34" charset="-122"/>
                <a:cs typeface="Trebuchet MS" pitchFamily="34" charset="-120"/>
              </a:rPr>
              <a:t>Parallel Pipelines</a:t>
            </a:r>
            <a:endParaRPr lang="en-US" sz="1200" dirty="0"/>
          </a:p>
        </p:txBody>
      </p:sp>
      <p:sp>
        <p:nvSpPr>
          <p:cNvPr id="11" name="Text 9"/>
          <p:cNvSpPr/>
          <p:nvPr/>
        </p:nvSpPr>
        <p:spPr>
          <a:xfrm>
            <a:off x="1188720" y="2450592"/>
            <a:ext cx="3200400" cy="502920"/>
          </a:xfrm>
          <a:prstGeom prst="rect">
            <a:avLst/>
          </a:prstGeom>
          <a:noFill/>
          <a:ln/>
        </p:spPr>
        <p:txBody>
          <a:bodyPr wrap="square" lIns="0" tIns="0" rIns="0" bIns="0" rtlCol="0" anchor="ctr"/>
          <a:lstStyle/>
          <a:p>
            <a:pPr marL="0" indent="0">
              <a:lnSpc>
                <a:spcPct val="110000"/>
              </a:lnSpc>
              <a:buNone/>
            </a:pPr>
            <a:r>
              <a:rPr lang="en-US" sz="1000" dirty="0">
                <a:solidFill>
                  <a:srgbClr val="CBD5E1"/>
                </a:solidFill>
                <a:latin typeface="Calibri" pitchFamily="34" charset="0"/>
                <a:ea typeface="Calibri" pitchFamily="34" charset="-122"/>
                <a:cs typeface="Calibri" pitchFamily="34" charset="-120"/>
              </a:rPr>
              <a:t>Each person owns one source end-to-end: Spotify, Genius+NLP, MusicBrainz, Discogs+entity resolution.</a:t>
            </a:r>
            <a:endParaRPr lang="en-US" sz="1000" dirty="0"/>
          </a:p>
        </p:txBody>
      </p:sp>
      <p:sp>
        <p:nvSpPr>
          <p:cNvPr id="12" name="Shape 10"/>
          <p:cNvSpPr/>
          <p:nvPr/>
        </p:nvSpPr>
        <p:spPr>
          <a:xfrm>
            <a:off x="731520" y="3072384"/>
            <a:ext cx="320040" cy="320040"/>
          </a:xfrm>
          <a:prstGeom prst="ellipse">
            <a:avLst/>
          </a:prstGeom>
          <a:solidFill>
            <a:srgbClr val="F59E0B"/>
          </a:solidFill>
          <a:ln/>
        </p:spPr>
        <p:txBody>
          <a:bodyPr/>
          <a:lstStyle/>
          <a:p>
            <a:endParaRPr lang="en-US"/>
          </a:p>
        </p:txBody>
      </p:sp>
      <p:sp>
        <p:nvSpPr>
          <p:cNvPr id="13" name="Text 11"/>
          <p:cNvSpPr/>
          <p:nvPr/>
        </p:nvSpPr>
        <p:spPr>
          <a:xfrm>
            <a:off x="731520" y="3072384"/>
            <a:ext cx="320040" cy="320040"/>
          </a:xfrm>
          <a:prstGeom prst="rect">
            <a:avLst/>
          </a:prstGeom>
          <a:noFill/>
          <a:ln/>
        </p:spPr>
        <p:txBody>
          <a:bodyPr wrap="square" lIns="0" tIns="0" rIns="0" bIns="0" rtlCol="0" anchor="ctr"/>
          <a:lstStyle/>
          <a:p>
            <a:pPr marL="0" indent="0" algn="ctr">
              <a:buNone/>
            </a:pPr>
            <a:r>
              <a:rPr lang="en-US" sz="800" b="1" dirty="0">
                <a:solidFill>
                  <a:srgbClr val="0F1729"/>
                </a:solidFill>
                <a:latin typeface="Calibri" pitchFamily="34" charset="0"/>
                <a:ea typeface="Calibri" pitchFamily="34" charset="-122"/>
                <a:cs typeface="Calibri" pitchFamily="34" charset="-120"/>
              </a:rPr>
              <a:t>Wk 6–7</a:t>
            </a:r>
            <a:endParaRPr lang="en-US" sz="800" dirty="0"/>
          </a:p>
        </p:txBody>
      </p:sp>
      <p:sp>
        <p:nvSpPr>
          <p:cNvPr id="14" name="Text 12"/>
          <p:cNvSpPr/>
          <p:nvPr/>
        </p:nvSpPr>
        <p:spPr>
          <a:xfrm>
            <a:off x="1188720" y="3026664"/>
            <a:ext cx="1371600" cy="228600"/>
          </a:xfrm>
          <a:prstGeom prst="rect">
            <a:avLst/>
          </a:prstGeom>
          <a:noFill/>
          <a:ln/>
        </p:spPr>
        <p:txBody>
          <a:bodyPr wrap="square" lIns="0" tIns="0" rIns="0" bIns="0" rtlCol="0" anchor="ctr"/>
          <a:lstStyle/>
          <a:p>
            <a:pPr marL="0" indent="0">
              <a:buNone/>
            </a:pPr>
            <a:r>
              <a:rPr lang="en-US" sz="1200" b="1" dirty="0">
                <a:solidFill>
                  <a:srgbClr val="F59E0B"/>
                </a:solidFill>
                <a:latin typeface="Trebuchet MS" pitchFamily="34" charset="0"/>
                <a:ea typeface="Trebuchet MS" pitchFamily="34" charset="-122"/>
                <a:cs typeface="Trebuchet MS" pitchFamily="34" charset="-120"/>
              </a:rPr>
              <a:t>Integration &amp; QA</a:t>
            </a:r>
            <a:endParaRPr lang="en-US" sz="1200" dirty="0"/>
          </a:p>
        </p:txBody>
      </p:sp>
      <p:sp>
        <p:nvSpPr>
          <p:cNvPr id="15" name="Text 13"/>
          <p:cNvSpPr/>
          <p:nvPr/>
        </p:nvSpPr>
        <p:spPr>
          <a:xfrm>
            <a:off x="1188720" y="3255264"/>
            <a:ext cx="3200400" cy="502920"/>
          </a:xfrm>
          <a:prstGeom prst="rect">
            <a:avLst/>
          </a:prstGeom>
          <a:noFill/>
          <a:ln/>
        </p:spPr>
        <p:txBody>
          <a:bodyPr wrap="square" lIns="0" tIns="0" rIns="0" bIns="0" rtlCol="0" anchor="ctr"/>
          <a:lstStyle/>
          <a:p>
            <a:pPr marL="0" indent="0">
              <a:lnSpc>
                <a:spcPct val="110000"/>
              </a:lnSpc>
              <a:buNone/>
            </a:pPr>
            <a:r>
              <a:rPr lang="en-US" sz="1000" dirty="0">
                <a:solidFill>
                  <a:srgbClr val="CBD5E1"/>
                </a:solidFill>
                <a:latin typeface="Calibri" pitchFamily="34" charset="0"/>
                <a:ea typeface="Calibri" pitchFamily="34" charset="-122"/>
                <a:cs typeface="Calibri" pitchFamily="34" charset="-120"/>
              </a:rPr>
              <a:t>Unified album model, data quality checks, clustering and visualization, served dataset.</a:t>
            </a:r>
            <a:endParaRPr lang="en-US" sz="1000" dirty="0"/>
          </a:p>
        </p:txBody>
      </p:sp>
      <p:sp>
        <p:nvSpPr>
          <p:cNvPr id="16" name="Shape 14"/>
          <p:cNvSpPr/>
          <p:nvPr/>
        </p:nvSpPr>
        <p:spPr>
          <a:xfrm>
            <a:off x="731520" y="3877056"/>
            <a:ext cx="320040" cy="320040"/>
          </a:xfrm>
          <a:prstGeom prst="ellipse">
            <a:avLst/>
          </a:prstGeom>
          <a:solidFill>
            <a:srgbClr val="A78BFA"/>
          </a:solidFill>
          <a:ln/>
        </p:spPr>
        <p:txBody>
          <a:bodyPr/>
          <a:lstStyle/>
          <a:p>
            <a:endParaRPr lang="en-US"/>
          </a:p>
        </p:txBody>
      </p:sp>
      <p:sp>
        <p:nvSpPr>
          <p:cNvPr id="17" name="Text 15"/>
          <p:cNvSpPr/>
          <p:nvPr/>
        </p:nvSpPr>
        <p:spPr>
          <a:xfrm>
            <a:off x="731520" y="3877056"/>
            <a:ext cx="320040" cy="320040"/>
          </a:xfrm>
          <a:prstGeom prst="rect">
            <a:avLst/>
          </a:prstGeom>
          <a:noFill/>
          <a:ln/>
        </p:spPr>
        <p:txBody>
          <a:bodyPr wrap="square" lIns="0" tIns="0" rIns="0" bIns="0" rtlCol="0" anchor="ctr"/>
          <a:lstStyle/>
          <a:p>
            <a:pPr marL="0" indent="0" algn="ctr">
              <a:buNone/>
            </a:pPr>
            <a:r>
              <a:rPr lang="en-US" sz="800" b="1" dirty="0">
                <a:solidFill>
                  <a:srgbClr val="0F1729"/>
                </a:solidFill>
                <a:latin typeface="Calibri" pitchFamily="34" charset="0"/>
                <a:ea typeface="Calibri" pitchFamily="34" charset="-122"/>
                <a:cs typeface="Calibri" pitchFamily="34" charset="-120"/>
              </a:rPr>
              <a:t>Wk 8</a:t>
            </a:r>
            <a:endParaRPr lang="en-US" sz="800" dirty="0"/>
          </a:p>
        </p:txBody>
      </p:sp>
      <p:sp>
        <p:nvSpPr>
          <p:cNvPr id="18" name="Text 16"/>
          <p:cNvSpPr/>
          <p:nvPr/>
        </p:nvSpPr>
        <p:spPr>
          <a:xfrm>
            <a:off x="1188720" y="3831336"/>
            <a:ext cx="1371600" cy="228600"/>
          </a:xfrm>
          <a:prstGeom prst="rect">
            <a:avLst/>
          </a:prstGeom>
          <a:noFill/>
          <a:ln/>
        </p:spPr>
        <p:txBody>
          <a:bodyPr wrap="square" lIns="0" tIns="0" rIns="0" bIns="0" rtlCol="0" anchor="ctr"/>
          <a:lstStyle/>
          <a:p>
            <a:pPr marL="0" indent="0">
              <a:buNone/>
            </a:pPr>
            <a:r>
              <a:rPr lang="en-US" sz="1200" b="1" dirty="0">
                <a:solidFill>
                  <a:srgbClr val="A78BFA"/>
                </a:solidFill>
                <a:latin typeface="Trebuchet MS" pitchFamily="34" charset="0"/>
                <a:ea typeface="Trebuchet MS" pitchFamily="34" charset="-122"/>
                <a:cs typeface="Trebuchet MS" pitchFamily="34" charset="-120"/>
              </a:rPr>
              <a:t>Presentation</a:t>
            </a:r>
            <a:endParaRPr lang="en-US" sz="1200" dirty="0"/>
          </a:p>
        </p:txBody>
      </p:sp>
      <p:sp>
        <p:nvSpPr>
          <p:cNvPr id="19" name="Text 17"/>
          <p:cNvSpPr/>
          <p:nvPr/>
        </p:nvSpPr>
        <p:spPr>
          <a:xfrm>
            <a:off x="1188720" y="4059936"/>
            <a:ext cx="3200400" cy="502920"/>
          </a:xfrm>
          <a:prstGeom prst="rect">
            <a:avLst/>
          </a:prstGeom>
          <a:noFill/>
          <a:ln/>
        </p:spPr>
        <p:txBody>
          <a:bodyPr wrap="square" lIns="0" tIns="0" rIns="0" bIns="0" rtlCol="0" anchor="ctr"/>
          <a:lstStyle/>
          <a:p>
            <a:pPr marL="0" indent="0">
              <a:lnSpc>
                <a:spcPct val="110000"/>
              </a:lnSpc>
              <a:buNone/>
            </a:pPr>
            <a:r>
              <a:rPr lang="en-US" sz="1000" dirty="0">
                <a:solidFill>
                  <a:srgbClr val="CBD5E1"/>
                </a:solidFill>
                <a:latin typeface="Calibri" pitchFamily="34" charset="0"/>
                <a:ea typeface="Calibri" pitchFamily="34" charset="-122"/>
                <a:cs typeface="Calibri" pitchFamily="34" charset="-120"/>
              </a:rPr>
              <a:t>Polish visualization, document code, prepare demo.</a:t>
            </a:r>
            <a:endParaRPr lang="en-US" sz="1000" dirty="0"/>
          </a:p>
        </p:txBody>
      </p:sp>
      <p:sp>
        <p:nvSpPr>
          <p:cNvPr id="20" name="Text 18"/>
          <p:cNvSpPr/>
          <p:nvPr/>
        </p:nvSpPr>
        <p:spPr>
          <a:xfrm>
            <a:off x="4846320" y="1005840"/>
            <a:ext cx="4114800" cy="274320"/>
          </a:xfrm>
          <a:prstGeom prst="rect">
            <a:avLst/>
          </a:prstGeom>
          <a:noFill/>
          <a:ln/>
        </p:spPr>
        <p:txBody>
          <a:bodyPr wrap="square" lIns="0" tIns="0" rIns="0" bIns="0" rtlCol="0" anchor="ctr"/>
          <a:lstStyle/>
          <a:p>
            <a:pPr marL="0" indent="0">
              <a:buNone/>
            </a:pPr>
            <a:r>
              <a:rPr lang="en-US" sz="1400" b="1" dirty="0">
                <a:solidFill>
                  <a:srgbClr val="FFFFFF"/>
                </a:solidFill>
                <a:latin typeface="Trebuchet MS" pitchFamily="34" charset="0"/>
                <a:ea typeface="Trebuchet MS" pitchFamily="34" charset="-122"/>
                <a:cs typeface="Trebuchet MS" pitchFamily="34" charset="-120"/>
              </a:rPr>
              <a:t>Lifecycle Alignment</a:t>
            </a:r>
            <a:endParaRPr lang="en-US" sz="1400" dirty="0"/>
          </a:p>
        </p:txBody>
      </p:sp>
      <p:sp>
        <p:nvSpPr>
          <p:cNvPr id="21" name="Shape 19"/>
          <p:cNvSpPr/>
          <p:nvPr/>
        </p:nvSpPr>
        <p:spPr>
          <a:xfrm>
            <a:off x="4846320" y="1444752"/>
            <a:ext cx="320040" cy="320040"/>
          </a:xfrm>
          <a:prstGeom prst="ellipse">
            <a:avLst/>
          </a:prstGeom>
          <a:solidFill>
            <a:srgbClr val="00D4AA"/>
          </a:solidFill>
          <a:ln/>
        </p:spPr>
        <p:txBody>
          <a:bodyPr/>
          <a:lstStyle/>
          <a:p>
            <a:endParaRPr lang="en-US"/>
          </a:p>
        </p:txBody>
      </p:sp>
      <p:sp>
        <p:nvSpPr>
          <p:cNvPr id="22" name="Text 20"/>
          <p:cNvSpPr/>
          <p:nvPr/>
        </p:nvSpPr>
        <p:spPr>
          <a:xfrm>
            <a:off x="4846320" y="1444752"/>
            <a:ext cx="320040" cy="320040"/>
          </a:xfrm>
          <a:prstGeom prst="rect">
            <a:avLst/>
          </a:prstGeom>
          <a:noFill/>
          <a:ln/>
        </p:spPr>
        <p:txBody>
          <a:bodyPr wrap="square" lIns="0" tIns="0" rIns="0" bIns="0" rtlCol="0" anchor="ctr"/>
          <a:lstStyle/>
          <a:p>
            <a:pPr marL="0" indent="0" algn="ctr">
              <a:buNone/>
            </a:pPr>
            <a:r>
              <a:rPr lang="en-US" sz="1300" b="1" dirty="0">
                <a:solidFill>
                  <a:srgbClr val="0F1729"/>
                </a:solidFill>
                <a:latin typeface="Trebuchet MS" pitchFamily="34" charset="0"/>
                <a:ea typeface="Trebuchet MS" pitchFamily="34" charset="-122"/>
                <a:cs typeface="Trebuchet MS" pitchFamily="34" charset="-120"/>
              </a:rPr>
              <a:t>1</a:t>
            </a:r>
            <a:endParaRPr lang="en-US" sz="1300" dirty="0"/>
          </a:p>
        </p:txBody>
      </p:sp>
      <p:sp>
        <p:nvSpPr>
          <p:cNvPr id="23" name="Text 21"/>
          <p:cNvSpPr/>
          <p:nvPr/>
        </p:nvSpPr>
        <p:spPr>
          <a:xfrm>
            <a:off x="5303520" y="1417320"/>
            <a:ext cx="1463040" cy="201168"/>
          </a:xfrm>
          <a:prstGeom prst="rect">
            <a:avLst/>
          </a:prstGeom>
          <a:noFill/>
          <a:ln/>
        </p:spPr>
        <p:txBody>
          <a:bodyPr wrap="square" lIns="0" tIns="0" rIns="0" bIns="0" rtlCol="0" anchor="ctr"/>
          <a:lstStyle/>
          <a:p>
            <a:pPr marL="0" indent="0">
              <a:buNone/>
            </a:pPr>
            <a:r>
              <a:rPr lang="en-US" sz="1200" b="1" dirty="0">
                <a:solidFill>
                  <a:srgbClr val="00D4AA"/>
                </a:solidFill>
                <a:latin typeface="Trebuchet MS" pitchFamily="34" charset="0"/>
                <a:ea typeface="Trebuchet MS" pitchFamily="34" charset="-122"/>
                <a:cs typeface="Trebuchet MS" pitchFamily="34" charset="-120"/>
              </a:rPr>
              <a:t>Generation</a:t>
            </a:r>
            <a:endParaRPr lang="en-US" sz="1200" dirty="0"/>
          </a:p>
        </p:txBody>
      </p:sp>
      <p:sp>
        <p:nvSpPr>
          <p:cNvPr id="24" name="Text 22"/>
          <p:cNvSpPr/>
          <p:nvPr/>
        </p:nvSpPr>
        <p:spPr>
          <a:xfrm>
            <a:off x="5303520" y="1618488"/>
            <a:ext cx="3291840" cy="365760"/>
          </a:xfrm>
          <a:prstGeom prst="rect">
            <a:avLst/>
          </a:prstGeom>
          <a:noFill/>
          <a:ln/>
        </p:spPr>
        <p:txBody>
          <a:bodyPr wrap="square" lIns="0" tIns="0" rIns="0" bIns="0" rtlCol="0" anchor="ctr"/>
          <a:lstStyle/>
          <a:p>
            <a:pPr marL="0" indent="0">
              <a:lnSpc>
                <a:spcPct val="110000"/>
              </a:lnSpc>
              <a:buNone/>
            </a:pPr>
            <a:r>
              <a:rPr lang="en-US" sz="1000" dirty="0">
                <a:solidFill>
                  <a:srgbClr val="CBD5E1"/>
                </a:solidFill>
                <a:latin typeface="Calibri" pitchFamily="34" charset="0"/>
                <a:ea typeface="Calibri" pitchFamily="34" charset="-122"/>
                <a:cs typeface="Calibri" pitchFamily="34" charset="-120"/>
              </a:rPr>
              <a:t>Data across Spotify, Genius, MusicBrainz, Discogs</a:t>
            </a:r>
            <a:endParaRPr lang="en-US" sz="1000" dirty="0"/>
          </a:p>
        </p:txBody>
      </p:sp>
      <p:sp>
        <p:nvSpPr>
          <p:cNvPr id="25" name="Shape 23"/>
          <p:cNvSpPr/>
          <p:nvPr/>
        </p:nvSpPr>
        <p:spPr>
          <a:xfrm>
            <a:off x="4846320" y="2103120"/>
            <a:ext cx="320040" cy="320040"/>
          </a:xfrm>
          <a:prstGeom prst="ellipse">
            <a:avLst/>
          </a:prstGeom>
          <a:solidFill>
            <a:srgbClr val="0EA5E9"/>
          </a:solidFill>
          <a:ln/>
        </p:spPr>
        <p:txBody>
          <a:bodyPr/>
          <a:lstStyle/>
          <a:p>
            <a:endParaRPr lang="en-US"/>
          </a:p>
        </p:txBody>
      </p:sp>
      <p:sp>
        <p:nvSpPr>
          <p:cNvPr id="26" name="Text 24"/>
          <p:cNvSpPr/>
          <p:nvPr/>
        </p:nvSpPr>
        <p:spPr>
          <a:xfrm>
            <a:off x="4846320" y="2103120"/>
            <a:ext cx="320040" cy="320040"/>
          </a:xfrm>
          <a:prstGeom prst="rect">
            <a:avLst/>
          </a:prstGeom>
          <a:noFill/>
          <a:ln/>
        </p:spPr>
        <p:txBody>
          <a:bodyPr wrap="square" lIns="0" tIns="0" rIns="0" bIns="0" rtlCol="0" anchor="ctr"/>
          <a:lstStyle/>
          <a:p>
            <a:pPr marL="0" indent="0" algn="ctr">
              <a:buNone/>
            </a:pPr>
            <a:r>
              <a:rPr lang="en-US" sz="1300" b="1" dirty="0">
                <a:solidFill>
                  <a:srgbClr val="0F1729"/>
                </a:solidFill>
                <a:latin typeface="Trebuchet MS" pitchFamily="34" charset="0"/>
                <a:ea typeface="Trebuchet MS" pitchFamily="34" charset="-122"/>
                <a:cs typeface="Trebuchet MS" pitchFamily="34" charset="-120"/>
              </a:rPr>
              <a:t>2</a:t>
            </a:r>
            <a:endParaRPr lang="en-US" sz="1300" dirty="0"/>
          </a:p>
        </p:txBody>
      </p:sp>
      <p:sp>
        <p:nvSpPr>
          <p:cNvPr id="27" name="Text 25"/>
          <p:cNvSpPr/>
          <p:nvPr/>
        </p:nvSpPr>
        <p:spPr>
          <a:xfrm>
            <a:off x="5303520" y="2075688"/>
            <a:ext cx="1463040" cy="201168"/>
          </a:xfrm>
          <a:prstGeom prst="rect">
            <a:avLst/>
          </a:prstGeom>
          <a:noFill/>
          <a:ln/>
        </p:spPr>
        <p:txBody>
          <a:bodyPr wrap="square" lIns="0" tIns="0" rIns="0" bIns="0" rtlCol="0" anchor="ctr"/>
          <a:lstStyle/>
          <a:p>
            <a:pPr marL="0" indent="0">
              <a:buNone/>
            </a:pPr>
            <a:r>
              <a:rPr lang="en-US" sz="1200" b="1" dirty="0">
                <a:solidFill>
                  <a:srgbClr val="0EA5E9"/>
                </a:solidFill>
                <a:latin typeface="Trebuchet MS" pitchFamily="34" charset="0"/>
                <a:ea typeface="Trebuchet MS" pitchFamily="34" charset="-122"/>
                <a:cs typeface="Trebuchet MS" pitchFamily="34" charset="-120"/>
              </a:rPr>
              <a:t>Ingestion</a:t>
            </a:r>
            <a:endParaRPr lang="en-US" sz="1200" dirty="0"/>
          </a:p>
        </p:txBody>
      </p:sp>
      <p:sp>
        <p:nvSpPr>
          <p:cNvPr id="28" name="Text 26"/>
          <p:cNvSpPr/>
          <p:nvPr/>
        </p:nvSpPr>
        <p:spPr>
          <a:xfrm>
            <a:off x="5303520" y="2276856"/>
            <a:ext cx="3291840" cy="365760"/>
          </a:xfrm>
          <a:prstGeom prst="rect">
            <a:avLst/>
          </a:prstGeom>
          <a:noFill/>
          <a:ln/>
        </p:spPr>
        <p:txBody>
          <a:bodyPr wrap="square" lIns="0" tIns="0" rIns="0" bIns="0" rtlCol="0" anchor="ctr"/>
          <a:lstStyle/>
          <a:p>
            <a:pPr marL="0" indent="0">
              <a:lnSpc>
                <a:spcPct val="110000"/>
              </a:lnSpc>
              <a:buNone/>
            </a:pPr>
            <a:r>
              <a:rPr lang="en-US" sz="1000" dirty="0">
                <a:solidFill>
                  <a:srgbClr val="CBD5E1"/>
                </a:solidFill>
                <a:latin typeface="Calibri" pitchFamily="34" charset="0"/>
                <a:ea typeface="Calibri" pitchFamily="34" charset="-122"/>
                <a:cs typeface="Calibri" pitchFamily="34" charset="-120"/>
              </a:rPr>
              <a:t>Parallel API pipelines with rate limiting and checkpointing</a:t>
            </a:r>
            <a:endParaRPr lang="en-US" sz="1000" dirty="0"/>
          </a:p>
        </p:txBody>
      </p:sp>
      <p:sp>
        <p:nvSpPr>
          <p:cNvPr id="29" name="Shape 27"/>
          <p:cNvSpPr/>
          <p:nvPr/>
        </p:nvSpPr>
        <p:spPr>
          <a:xfrm>
            <a:off x="4846320" y="2761488"/>
            <a:ext cx="320040" cy="320040"/>
          </a:xfrm>
          <a:prstGeom prst="ellipse">
            <a:avLst/>
          </a:prstGeom>
          <a:solidFill>
            <a:srgbClr val="F59E0B"/>
          </a:solidFill>
          <a:ln/>
        </p:spPr>
        <p:txBody>
          <a:bodyPr/>
          <a:lstStyle/>
          <a:p>
            <a:endParaRPr lang="en-US"/>
          </a:p>
        </p:txBody>
      </p:sp>
      <p:sp>
        <p:nvSpPr>
          <p:cNvPr id="30" name="Text 28"/>
          <p:cNvSpPr/>
          <p:nvPr/>
        </p:nvSpPr>
        <p:spPr>
          <a:xfrm>
            <a:off x="4846320" y="2761488"/>
            <a:ext cx="320040" cy="320040"/>
          </a:xfrm>
          <a:prstGeom prst="rect">
            <a:avLst/>
          </a:prstGeom>
          <a:noFill/>
          <a:ln/>
        </p:spPr>
        <p:txBody>
          <a:bodyPr wrap="square" lIns="0" tIns="0" rIns="0" bIns="0" rtlCol="0" anchor="ctr"/>
          <a:lstStyle/>
          <a:p>
            <a:pPr marL="0" indent="0" algn="ctr">
              <a:buNone/>
            </a:pPr>
            <a:r>
              <a:rPr lang="en-US" sz="1300" b="1" dirty="0">
                <a:solidFill>
                  <a:srgbClr val="0F1729"/>
                </a:solidFill>
                <a:latin typeface="Trebuchet MS" pitchFamily="34" charset="0"/>
                <a:ea typeface="Trebuchet MS" pitchFamily="34" charset="-122"/>
                <a:cs typeface="Trebuchet MS" pitchFamily="34" charset="-120"/>
              </a:rPr>
              <a:t>3</a:t>
            </a:r>
            <a:endParaRPr lang="en-US" sz="1300" dirty="0"/>
          </a:p>
        </p:txBody>
      </p:sp>
      <p:sp>
        <p:nvSpPr>
          <p:cNvPr id="31" name="Text 29"/>
          <p:cNvSpPr/>
          <p:nvPr/>
        </p:nvSpPr>
        <p:spPr>
          <a:xfrm>
            <a:off x="5303520" y="2734056"/>
            <a:ext cx="1463040" cy="201168"/>
          </a:xfrm>
          <a:prstGeom prst="rect">
            <a:avLst/>
          </a:prstGeom>
          <a:noFill/>
          <a:ln/>
        </p:spPr>
        <p:txBody>
          <a:bodyPr wrap="square" lIns="0" tIns="0" rIns="0" bIns="0" rtlCol="0" anchor="ctr"/>
          <a:lstStyle/>
          <a:p>
            <a:pPr marL="0" indent="0">
              <a:buNone/>
            </a:pPr>
            <a:r>
              <a:rPr lang="en-US" sz="1200" b="1" dirty="0">
                <a:solidFill>
                  <a:srgbClr val="F59E0B"/>
                </a:solidFill>
                <a:latin typeface="Trebuchet MS" pitchFamily="34" charset="0"/>
                <a:ea typeface="Trebuchet MS" pitchFamily="34" charset="-122"/>
                <a:cs typeface="Trebuchet MS" pitchFamily="34" charset="-120"/>
              </a:rPr>
              <a:t>Storage</a:t>
            </a:r>
            <a:endParaRPr lang="en-US" sz="1200" dirty="0"/>
          </a:p>
        </p:txBody>
      </p:sp>
      <p:sp>
        <p:nvSpPr>
          <p:cNvPr id="32" name="Text 30"/>
          <p:cNvSpPr/>
          <p:nvPr/>
        </p:nvSpPr>
        <p:spPr>
          <a:xfrm>
            <a:off x="5303520" y="2935224"/>
            <a:ext cx="3291840" cy="365760"/>
          </a:xfrm>
          <a:prstGeom prst="rect">
            <a:avLst/>
          </a:prstGeom>
          <a:noFill/>
          <a:ln/>
        </p:spPr>
        <p:txBody>
          <a:bodyPr wrap="square" lIns="0" tIns="0" rIns="0" bIns="0" rtlCol="0" anchor="ctr"/>
          <a:lstStyle/>
          <a:p>
            <a:pPr marL="0" indent="0">
              <a:lnSpc>
                <a:spcPct val="110000"/>
              </a:lnSpc>
              <a:buNone/>
            </a:pPr>
            <a:r>
              <a:rPr lang="en-US" sz="1000" dirty="0">
                <a:solidFill>
                  <a:srgbClr val="CBD5E1"/>
                </a:solidFill>
                <a:latin typeface="Calibri" pitchFamily="34" charset="0"/>
                <a:ea typeface="Calibri" pitchFamily="34" charset="-122"/>
                <a:cs typeface="Calibri" pitchFamily="34" charset="-120"/>
              </a:rPr>
              <a:t>Raw → staging → serving (three-layer architecture)</a:t>
            </a:r>
            <a:endParaRPr lang="en-US" sz="1000" dirty="0"/>
          </a:p>
        </p:txBody>
      </p:sp>
      <p:sp>
        <p:nvSpPr>
          <p:cNvPr id="33" name="Shape 31"/>
          <p:cNvSpPr/>
          <p:nvPr/>
        </p:nvSpPr>
        <p:spPr>
          <a:xfrm>
            <a:off x="4846320" y="3419856"/>
            <a:ext cx="320040" cy="320040"/>
          </a:xfrm>
          <a:prstGeom prst="ellipse">
            <a:avLst/>
          </a:prstGeom>
          <a:solidFill>
            <a:srgbClr val="A78BFA"/>
          </a:solidFill>
          <a:ln/>
        </p:spPr>
        <p:txBody>
          <a:bodyPr/>
          <a:lstStyle/>
          <a:p>
            <a:endParaRPr lang="en-US"/>
          </a:p>
        </p:txBody>
      </p:sp>
      <p:sp>
        <p:nvSpPr>
          <p:cNvPr id="34" name="Text 32"/>
          <p:cNvSpPr/>
          <p:nvPr/>
        </p:nvSpPr>
        <p:spPr>
          <a:xfrm>
            <a:off x="4846320" y="3419856"/>
            <a:ext cx="320040" cy="320040"/>
          </a:xfrm>
          <a:prstGeom prst="rect">
            <a:avLst/>
          </a:prstGeom>
          <a:noFill/>
          <a:ln/>
        </p:spPr>
        <p:txBody>
          <a:bodyPr wrap="square" lIns="0" tIns="0" rIns="0" bIns="0" rtlCol="0" anchor="ctr"/>
          <a:lstStyle/>
          <a:p>
            <a:pPr marL="0" indent="0" algn="ctr">
              <a:buNone/>
            </a:pPr>
            <a:r>
              <a:rPr lang="en-US" sz="1300" b="1" dirty="0">
                <a:solidFill>
                  <a:srgbClr val="0F1729"/>
                </a:solidFill>
                <a:latin typeface="Trebuchet MS" pitchFamily="34" charset="0"/>
                <a:ea typeface="Trebuchet MS" pitchFamily="34" charset="-122"/>
                <a:cs typeface="Trebuchet MS" pitchFamily="34" charset="-120"/>
              </a:rPr>
              <a:t>4</a:t>
            </a:r>
            <a:endParaRPr lang="en-US" sz="1300" dirty="0"/>
          </a:p>
        </p:txBody>
      </p:sp>
      <p:sp>
        <p:nvSpPr>
          <p:cNvPr id="35" name="Text 33"/>
          <p:cNvSpPr/>
          <p:nvPr/>
        </p:nvSpPr>
        <p:spPr>
          <a:xfrm>
            <a:off x="5303520" y="3392424"/>
            <a:ext cx="1463040" cy="201168"/>
          </a:xfrm>
          <a:prstGeom prst="rect">
            <a:avLst/>
          </a:prstGeom>
          <a:noFill/>
          <a:ln/>
        </p:spPr>
        <p:txBody>
          <a:bodyPr wrap="square" lIns="0" tIns="0" rIns="0" bIns="0" rtlCol="0" anchor="ctr"/>
          <a:lstStyle/>
          <a:p>
            <a:pPr marL="0" indent="0">
              <a:buNone/>
            </a:pPr>
            <a:r>
              <a:rPr lang="en-US" sz="1200" b="1" dirty="0">
                <a:solidFill>
                  <a:srgbClr val="A78BFA"/>
                </a:solidFill>
                <a:latin typeface="Trebuchet MS" pitchFamily="34" charset="0"/>
                <a:ea typeface="Trebuchet MS" pitchFamily="34" charset="-122"/>
                <a:cs typeface="Trebuchet MS" pitchFamily="34" charset="-120"/>
              </a:rPr>
              <a:t>Transformation</a:t>
            </a:r>
            <a:endParaRPr lang="en-US" sz="1200" dirty="0"/>
          </a:p>
        </p:txBody>
      </p:sp>
      <p:sp>
        <p:nvSpPr>
          <p:cNvPr id="36" name="Text 34"/>
          <p:cNvSpPr/>
          <p:nvPr/>
        </p:nvSpPr>
        <p:spPr>
          <a:xfrm>
            <a:off x="5303520" y="3593592"/>
            <a:ext cx="3291840" cy="365760"/>
          </a:xfrm>
          <a:prstGeom prst="rect">
            <a:avLst/>
          </a:prstGeom>
          <a:noFill/>
          <a:ln/>
        </p:spPr>
        <p:txBody>
          <a:bodyPr wrap="square" lIns="0" tIns="0" rIns="0" bIns="0" rtlCol="0" anchor="ctr"/>
          <a:lstStyle/>
          <a:p>
            <a:pPr marL="0" indent="0">
              <a:lnSpc>
                <a:spcPct val="110000"/>
              </a:lnSpc>
              <a:buNone/>
            </a:pPr>
            <a:r>
              <a:rPr lang="en-US" sz="1000" dirty="0">
                <a:solidFill>
                  <a:srgbClr val="CBD5E1"/>
                </a:solidFill>
                <a:latin typeface="Calibri" pitchFamily="34" charset="0"/>
                <a:ea typeface="Calibri" pitchFamily="34" charset="-122"/>
                <a:cs typeface="Calibri" pitchFamily="34" charset="-120"/>
              </a:rPr>
              <a:t>Entity resolution, NLP extraction, track → album aggregation</a:t>
            </a:r>
            <a:endParaRPr lang="en-US" sz="1000" dirty="0"/>
          </a:p>
        </p:txBody>
      </p:sp>
      <p:sp>
        <p:nvSpPr>
          <p:cNvPr id="37" name="Shape 35"/>
          <p:cNvSpPr/>
          <p:nvPr/>
        </p:nvSpPr>
        <p:spPr>
          <a:xfrm>
            <a:off x="4846320" y="4078224"/>
            <a:ext cx="320040" cy="320040"/>
          </a:xfrm>
          <a:prstGeom prst="ellipse">
            <a:avLst/>
          </a:prstGeom>
          <a:solidFill>
            <a:srgbClr val="F97316"/>
          </a:solidFill>
          <a:ln/>
        </p:spPr>
        <p:txBody>
          <a:bodyPr/>
          <a:lstStyle/>
          <a:p>
            <a:endParaRPr lang="en-US"/>
          </a:p>
        </p:txBody>
      </p:sp>
      <p:sp>
        <p:nvSpPr>
          <p:cNvPr id="38" name="Text 36"/>
          <p:cNvSpPr/>
          <p:nvPr/>
        </p:nvSpPr>
        <p:spPr>
          <a:xfrm>
            <a:off x="4846320" y="4078224"/>
            <a:ext cx="320040" cy="320040"/>
          </a:xfrm>
          <a:prstGeom prst="rect">
            <a:avLst/>
          </a:prstGeom>
          <a:noFill/>
          <a:ln/>
        </p:spPr>
        <p:txBody>
          <a:bodyPr wrap="square" lIns="0" tIns="0" rIns="0" bIns="0" rtlCol="0" anchor="ctr"/>
          <a:lstStyle/>
          <a:p>
            <a:pPr marL="0" indent="0" algn="ctr">
              <a:buNone/>
            </a:pPr>
            <a:r>
              <a:rPr lang="en-US" sz="1300" b="1" dirty="0">
                <a:solidFill>
                  <a:srgbClr val="0F1729"/>
                </a:solidFill>
                <a:latin typeface="Trebuchet MS" pitchFamily="34" charset="0"/>
                <a:ea typeface="Trebuchet MS" pitchFamily="34" charset="-122"/>
                <a:cs typeface="Trebuchet MS" pitchFamily="34" charset="-120"/>
              </a:rPr>
              <a:t>5</a:t>
            </a:r>
            <a:endParaRPr lang="en-US" sz="1300" dirty="0"/>
          </a:p>
        </p:txBody>
      </p:sp>
      <p:sp>
        <p:nvSpPr>
          <p:cNvPr id="39" name="Text 37"/>
          <p:cNvSpPr/>
          <p:nvPr/>
        </p:nvSpPr>
        <p:spPr>
          <a:xfrm>
            <a:off x="5303520" y="4050792"/>
            <a:ext cx="1463040" cy="201168"/>
          </a:xfrm>
          <a:prstGeom prst="rect">
            <a:avLst/>
          </a:prstGeom>
          <a:noFill/>
          <a:ln/>
        </p:spPr>
        <p:txBody>
          <a:bodyPr wrap="square" lIns="0" tIns="0" rIns="0" bIns="0" rtlCol="0" anchor="ctr"/>
          <a:lstStyle/>
          <a:p>
            <a:pPr marL="0" indent="0">
              <a:buNone/>
            </a:pPr>
            <a:r>
              <a:rPr lang="en-US" sz="1200" b="1" dirty="0">
                <a:solidFill>
                  <a:srgbClr val="F97316"/>
                </a:solidFill>
                <a:latin typeface="Trebuchet MS" pitchFamily="34" charset="0"/>
                <a:ea typeface="Trebuchet MS" pitchFamily="34" charset="-122"/>
                <a:cs typeface="Trebuchet MS" pitchFamily="34" charset="-120"/>
              </a:rPr>
              <a:t>Serving</a:t>
            </a:r>
            <a:endParaRPr lang="en-US" sz="1200" dirty="0"/>
          </a:p>
        </p:txBody>
      </p:sp>
      <p:sp>
        <p:nvSpPr>
          <p:cNvPr id="40" name="Text 38"/>
          <p:cNvSpPr/>
          <p:nvPr/>
        </p:nvSpPr>
        <p:spPr>
          <a:xfrm>
            <a:off x="5303520" y="4251960"/>
            <a:ext cx="3291840" cy="365760"/>
          </a:xfrm>
          <a:prstGeom prst="rect">
            <a:avLst/>
          </a:prstGeom>
          <a:noFill/>
          <a:ln/>
        </p:spPr>
        <p:txBody>
          <a:bodyPr wrap="square" lIns="0" tIns="0" rIns="0" bIns="0" rtlCol="0" anchor="ctr"/>
          <a:lstStyle/>
          <a:p>
            <a:pPr marL="0" indent="0">
              <a:lnSpc>
                <a:spcPct val="110000"/>
              </a:lnSpc>
              <a:buNone/>
            </a:pPr>
            <a:r>
              <a:rPr lang="en-US" sz="1000" dirty="0">
                <a:solidFill>
                  <a:srgbClr val="CBD5E1"/>
                </a:solidFill>
                <a:latin typeface="Calibri" pitchFamily="34" charset="0"/>
                <a:ea typeface="Calibri" pitchFamily="34" charset="-122"/>
                <a:cs typeface="Calibri" pitchFamily="34" charset="-120"/>
              </a:rPr>
              <a:t>Unified album vectors for clustering and analysis</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729"/>
        </a:solidFill>
        <a:effectLst/>
      </p:bgPr>
    </p:bg>
    <p:spTree>
      <p:nvGrpSpPr>
        <p:cNvPr id="1" name=""/>
        <p:cNvGrpSpPr/>
        <p:nvPr/>
      </p:nvGrpSpPr>
      <p:grpSpPr>
        <a:xfrm>
          <a:off x="0" y="0"/>
          <a:ext cx="0" cy="0"/>
          <a:chOff x="0" y="0"/>
          <a:chExt cx="0" cy="0"/>
        </a:xfrm>
      </p:grpSpPr>
      <p:sp>
        <p:nvSpPr>
          <p:cNvPr id="2" name="Text 0"/>
          <p:cNvSpPr/>
          <p:nvPr/>
        </p:nvSpPr>
        <p:spPr>
          <a:xfrm>
            <a:off x="731520" y="365760"/>
            <a:ext cx="8229600" cy="54864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D4AA"/>
                </a:solidFill>
                <a:effectLst/>
                <a:uLnTx/>
                <a:uFillTx/>
                <a:latin typeface="Trebuchet MS" pitchFamily="34" charset="0"/>
                <a:ea typeface="Trebuchet MS" pitchFamily="34" charset="-122"/>
                <a:cs typeface="Trebuchet MS" pitchFamily="34" charset="-120"/>
              </a:rPr>
              <a:t>SERVING THE DATA SCIENCE CONSUMER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731520" y="960120"/>
            <a:ext cx="7680960" cy="36576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CBD5E1"/>
                </a:solidFill>
                <a:effectLst/>
                <a:uLnTx/>
                <a:uFillTx/>
                <a:latin typeface="Calibri" pitchFamily="34" charset="0"/>
                <a:ea typeface="Calibri" pitchFamily="34" charset="-122"/>
                <a:cs typeface="Calibri" pitchFamily="34" charset="-120"/>
              </a:rPr>
              <a:t>The pipeline delivers unified album-level feature vectors. Here's what a data science team can do with them:</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hape 2"/>
          <p:cNvSpPr/>
          <p:nvPr/>
        </p:nvSpPr>
        <p:spPr>
          <a:xfrm>
            <a:off x="731520" y="1508760"/>
            <a:ext cx="7680960" cy="914400"/>
          </a:xfrm>
          <a:prstGeom prst="rect">
            <a:avLst/>
          </a:prstGeom>
          <a:solidFill>
            <a:srgbClr val="1E2D4D"/>
          </a:solidFill>
          <a:ln/>
          <a:effectLst>
            <a:outerShdw blurRad="101600" dist="38100" dir="8100000" algn="bl" rotWithShape="0">
              <a:srgbClr val="000000">
                <a:alpha val="30000"/>
              </a:srgbClr>
            </a:outerShdw>
          </a:effectLst>
        </p:spPr>
        <p:txBody>
          <a:bodyPr/>
          <a:lstStyle/>
          <a:p>
            <a:endParaRPr lang="en-US"/>
          </a:p>
        </p:txBody>
      </p:sp>
      <p:sp>
        <p:nvSpPr>
          <p:cNvPr id="5" name="Shape 3"/>
          <p:cNvSpPr/>
          <p:nvPr/>
        </p:nvSpPr>
        <p:spPr>
          <a:xfrm>
            <a:off x="731520" y="1508760"/>
            <a:ext cx="64008" cy="914400"/>
          </a:xfrm>
          <a:prstGeom prst="rect">
            <a:avLst/>
          </a:prstGeom>
          <a:solidFill>
            <a:srgbClr val="00D4AA"/>
          </a:solidFill>
          <a:ln/>
        </p:spPr>
        <p:txBody>
          <a:bodyPr/>
          <a:lstStyle/>
          <a:p>
            <a:endParaRPr lang="en-US"/>
          </a:p>
        </p:txBody>
      </p:sp>
      <p:sp>
        <p:nvSpPr>
          <p:cNvPr id="6" name="Text 4"/>
          <p:cNvSpPr/>
          <p:nvPr/>
        </p:nvSpPr>
        <p:spPr>
          <a:xfrm>
            <a:off x="1051560" y="1600200"/>
            <a:ext cx="7132320" cy="256032"/>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D4AA"/>
                </a:solidFill>
                <a:effectLst/>
                <a:uLnTx/>
                <a:uFillTx/>
                <a:latin typeface="Trebuchet MS" pitchFamily="34" charset="0"/>
                <a:ea typeface="Trebuchet MS" pitchFamily="34" charset="-122"/>
                <a:cs typeface="Trebuchet MS" pitchFamily="34" charset="-120"/>
              </a:rPr>
              <a:t>Cross-Genre Clustering</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p:cNvSpPr/>
          <p:nvPr/>
        </p:nvSpPr>
        <p:spPr>
          <a:xfrm>
            <a:off x="1051560" y="1892808"/>
            <a:ext cx="7132320" cy="438912"/>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CBD5E1"/>
                </a:solidFill>
                <a:effectLst/>
                <a:uLnTx/>
                <a:uFillTx/>
                <a:latin typeface="Calibri" pitchFamily="34" charset="0"/>
                <a:ea typeface="Calibri" pitchFamily="34" charset="-122"/>
                <a:cs typeface="Calibri" pitchFamily="34" charset="-120"/>
              </a:rPr>
              <a:t>Group albums by sonic + lyrical + lineage features rather than genre labels. Find unexpected connections across the dataset — which albums are neighbors when you strip away marketing categories?</a:t>
            </a:r>
            <a:endParaRPr kumimoji="0" lang="en-US" sz="11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hape 6"/>
          <p:cNvSpPr/>
          <p:nvPr/>
        </p:nvSpPr>
        <p:spPr>
          <a:xfrm>
            <a:off x="731520" y="2606040"/>
            <a:ext cx="7680960" cy="914400"/>
          </a:xfrm>
          <a:prstGeom prst="rect">
            <a:avLst/>
          </a:prstGeom>
          <a:solidFill>
            <a:srgbClr val="1E2D4D"/>
          </a:solidFill>
          <a:ln/>
          <a:effectLst>
            <a:outerShdw blurRad="101600" dist="38100" dir="8100000" algn="bl" rotWithShape="0">
              <a:srgbClr val="000000">
                <a:alpha val="30000"/>
              </a:srgbClr>
            </a:outerShdw>
          </a:effectLst>
        </p:spPr>
        <p:txBody>
          <a:bodyPr/>
          <a:lstStyle/>
          <a:p>
            <a:endParaRPr lang="en-US"/>
          </a:p>
        </p:txBody>
      </p:sp>
      <p:sp>
        <p:nvSpPr>
          <p:cNvPr id="9" name="Shape 7"/>
          <p:cNvSpPr/>
          <p:nvPr/>
        </p:nvSpPr>
        <p:spPr>
          <a:xfrm>
            <a:off x="731520" y="2606040"/>
            <a:ext cx="64008" cy="914400"/>
          </a:xfrm>
          <a:prstGeom prst="rect">
            <a:avLst/>
          </a:prstGeom>
          <a:solidFill>
            <a:srgbClr val="0EA5E9"/>
          </a:solidFill>
          <a:ln/>
        </p:spPr>
        <p:txBody>
          <a:bodyPr/>
          <a:lstStyle/>
          <a:p>
            <a:endParaRPr lang="en-US"/>
          </a:p>
        </p:txBody>
      </p:sp>
      <p:sp>
        <p:nvSpPr>
          <p:cNvPr id="10" name="Text 8"/>
          <p:cNvSpPr/>
          <p:nvPr/>
        </p:nvSpPr>
        <p:spPr>
          <a:xfrm>
            <a:off x="1051560" y="2697480"/>
            <a:ext cx="7132320" cy="256032"/>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EA5E9"/>
                </a:solidFill>
                <a:effectLst/>
                <a:uLnTx/>
                <a:uFillTx/>
                <a:latin typeface="Trebuchet MS" pitchFamily="34" charset="0"/>
                <a:ea typeface="Trebuchet MS" pitchFamily="34" charset="-122"/>
                <a:cs typeface="Trebuchet MS" pitchFamily="34" charset="-120"/>
              </a:rPr>
              <a:t>Creative Evolution Tracking</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9"/>
          <p:cNvSpPr/>
          <p:nvPr/>
        </p:nvSpPr>
        <p:spPr>
          <a:xfrm>
            <a:off x="1051560" y="2990088"/>
            <a:ext cx="7132320" cy="438912"/>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CBD5E1"/>
                </a:solidFill>
                <a:effectLst/>
                <a:uLnTx/>
                <a:uFillTx/>
                <a:latin typeface="Calibri" pitchFamily="34" charset="0"/>
                <a:ea typeface="Calibri" pitchFamily="34" charset="-122"/>
                <a:cs typeface="Calibri" pitchFamily="34" charset="-120"/>
              </a:rPr>
              <a:t>Plot an artist's albums as a path through feature space. Compute sonic drift (distance between consecutive albums) and within-album variance to identify when and how an artist's output changed.</a:t>
            </a:r>
            <a:endParaRPr kumimoji="0" lang="en-US" sz="11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Shape 10"/>
          <p:cNvSpPr/>
          <p:nvPr/>
        </p:nvSpPr>
        <p:spPr>
          <a:xfrm>
            <a:off x="731520" y="3703320"/>
            <a:ext cx="7680960" cy="914400"/>
          </a:xfrm>
          <a:prstGeom prst="rect">
            <a:avLst/>
          </a:prstGeom>
          <a:solidFill>
            <a:srgbClr val="1E2D4D"/>
          </a:solidFill>
          <a:ln/>
          <a:effectLst>
            <a:outerShdw blurRad="101600" dist="38100" dir="8100000" algn="bl" rotWithShape="0">
              <a:srgbClr val="000000">
                <a:alpha val="30000"/>
              </a:srgbClr>
            </a:outerShdw>
          </a:effectLst>
        </p:spPr>
        <p:txBody>
          <a:bodyPr/>
          <a:lstStyle/>
          <a:p>
            <a:endParaRPr lang="en-US"/>
          </a:p>
        </p:txBody>
      </p:sp>
      <p:sp>
        <p:nvSpPr>
          <p:cNvPr id="13" name="Shape 11"/>
          <p:cNvSpPr/>
          <p:nvPr/>
        </p:nvSpPr>
        <p:spPr>
          <a:xfrm>
            <a:off x="731520" y="3703320"/>
            <a:ext cx="64008" cy="914400"/>
          </a:xfrm>
          <a:prstGeom prst="rect">
            <a:avLst/>
          </a:prstGeom>
          <a:solidFill>
            <a:srgbClr val="F59E0B"/>
          </a:solidFill>
          <a:ln/>
        </p:spPr>
        <p:txBody>
          <a:bodyPr/>
          <a:lstStyle/>
          <a:p>
            <a:endParaRPr lang="en-US"/>
          </a:p>
        </p:txBody>
      </p:sp>
      <p:sp>
        <p:nvSpPr>
          <p:cNvPr id="14" name="Text 12"/>
          <p:cNvSpPr/>
          <p:nvPr/>
        </p:nvSpPr>
        <p:spPr>
          <a:xfrm>
            <a:off x="1051560" y="3794760"/>
            <a:ext cx="7132320" cy="256032"/>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59E0B"/>
                </a:solidFill>
                <a:effectLst/>
                <a:uLnTx/>
                <a:uFillTx/>
                <a:latin typeface="Trebuchet MS" pitchFamily="34" charset="0"/>
                <a:ea typeface="Trebuchet MS" pitchFamily="34" charset="-122"/>
                <a:cs typeface="Trebuchet MS" pitchFamily="34" charset="-120"/>
              </a:rPr>
              <a:t>Catalog Valuation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3"/>
          <p:cNvSpPr/>
          <p:nvPr/>
        </p:nvSpPr>
        <p:spPr>
          <a:xfrm>
            <a:off x="1051560" y="4087368"/>
            <a:ext cx="7132320" cy="438912"/>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CBD5E1"/>
                </a:solidFill>
                <a:effectLst/>
                <a:uLnTx/>
                <a:uFillTx/>
                <a:latin typeface="Calibri" pitchFamily="34" charset="0"/>
                <a:ea typeface="Calibri" pitchFamily="34" charset="-122"/>
                <a:cs typeface="Calibri" pitchFamily="34" charset="-120"/>
              </a:rPr>
              <a:t>Combine audio distinctiveness scores with Discogs marketplace data to identify undervalued catalog assets — sonically unique albums that the market hasn't priced accordingly.</a:t>
            </a:r>
            <a:endParaRPr kumimoji="0" lang="en-US" sz="11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14"/>
          <p:cNvSpPr/>
          <p:nvPr/>
        </p:nvSpPr>
        <p:spPr>
          <a:xfrm>
            <a:off x="731520" y="4763563"/>
            <a:ext cx="7680960" cy="27432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64748B"/>
                </a:solidFill>
                <a:effectLst/>
                <a:uLnTx/>
                <a:uFillTx/>
                <a:latin typeface="Calibri" pitchFamily="34" charset="0"/>
                <a:ea typeface="Calibri" pitchFamily="34" charset="-122"/>
                <a:cs typeface="Calibri" pitchFamily="34" charset="-120"/>
              </a:rPr>
              <a:t>Each group member contributes 50 artists — the dataset is personal from day one. Include your own stuff, include stuff you don’t </a:t>
            </a:r>
            <a:r>
              <a:rPr lang="en-US" sz="1000" i="1" dirty="0">
                <a:solidFill>
                  <a:srgbClr val="64748B"/>
                </a:solidFill>
                <a:latin typeface="Calibri" pitchFamily="34" charset="0"/>
                <a:ea typeface="Calibri" pitchFamily="34" charset="-122"/>
                <a:cs typeface="Calibri" pitchFamily="34" charset="-120"/>
              </a:rPr>
              <a:t>understand, add your parents top artists, get your grandparents, what did you love when you were kid? What have you returned to….what haven’t you? What do your children like and what else might they like from your era? </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bg>
      <p:bgPr>
        <a:solidFill>
          <a:srgbClr val="0F1729"/>
        </a:solidFill>
        <a:effectLst/>
      </p:bgPr>
    </p:bg>
    <p:spTree>
      <p:nvGrpSpPr>
        <p:cNvPr id="1" name=""/>
        <p:cNvGrpSpPr/>
        <p:nvPr/>
      </p:nvGrpSpPr>
      <p:grpSpPr>
        <a:xfrm>
          <a:off x="0" y="0"/>
          <a:ext cx="0" cy="0"/>
          <a:chOff x="0" y="0"/>
          <a:chExt cx="0" cy="0"/>
        </a:xfrm>
      </p:grpSpPr>
      <p:sp>
        <p:nvSpPr>
          <p:cNvPr id="2" name="Text 0"/>
          <p:cNvSpPr/>
          <p:nvPr/>
        </p:nvSpPr>
        <p:spPr>
          <a:xfrm>
            <a:off x="731520" y="64008"/>
            <a:ext cx="8229600" cy="548640"/>
          </a:xfrm>
          <a:prstGeom prst="rect">
            <a:avLst/>
          </a:prstGeom>
          <a:noFill/>
          <a:ln/>
        </p:spPr>
        <p:txBody>
          <a:bodyPr wrap="square" lIns="0" tIns="0" rIns="0" bIns="0" rtlCol="0" anchor="ctr"/>
          <a:lstStyle/>
          <a:p>
            <a:pPr marL="0" indent="0">
              <a:buNone/>
            </a:pPr>
            <a:r>
              <a:rPr lang="en-US" sz="2800" b="1" dirty="0">
                <a:solidFill>
                  <a:srgbClr val="00D4AA"/>
                </a:solidFill>
                <a:latin typeface="Trebuchet MS" pitchFamily="34" charset="0"/>
              </a:rPr>
              <a:t>What’s in it for you? </a:t>
            </a:r>
            <a:endParaRPr lang="en-US" sz="2800" dirty="0"/>
          </a:p>
        </p:txBody>
      </p:sp>
      <p:sp>
        <p:nvSpPr>
          <p:cNvPr id="3" name="Text 1"/>
          <p:cNvSpPr/>
          <p:nvPr/>
        </p:nvSpPr>
        <p:spPr>
          <a:xfrm>
            <a:off x="731520" y="960120"/>
            <a:ext cx="7680960" cy="132588"/>
          </a:xfrm>
          <a:prstGeom prst="rect">
            <a:avLst/>
          </a:prstGeom>
          <a:noFill/>
          <a:ln/>
        </p:spPr>
        <p:txBody>
          <a:bodyPr wrap="square" lIns="0" tIns="0" rIns="0" bIns="0" rtlCol="0" anchor="ctr"/>
          <a:lstStyle/>
          <a:p>
            <a:pPr marL="0" indent="0">
              <a:buNone/>
            </a:pPr>
            <a:r>
              <a:rPr lang="en-US" sz="1300" dirty="0">
                <a:solidFill>
                  <a:srgbClr val="CBD5E1"/>
                </a:solidFill>
                <a:latin typeface="Calibri" pitchFamily="34" charset="0"/>
                <a:ea typeface="Calibri" pitchFamily="34" charset="-122"/>
                <a:cs typeface="Calibri" pitchFamily="34" charset="-120"/>
              </a:rPr>
              <a:t>The pipeline delivers unified album-level feature vectors. Here's what YOU can do with them:</a:t>
            </a:r>
          </a:p>
          <a:p>
            <a:pPr marL="0" indent="0">
              <a:buNone/>
            </a:pPr>
            <a:endParaRPr lang="en-US" sz="1300" dirty="0">
              <a:solidFill>
                <a:srgbClr val="CBD5E1"/>
              </a:solidFill>
              <a:latin typeface="Calibri" pitchFamily="34" charset="0"/>
              <a:ea typeface="Calibri" pitchFamily="34" charset="-122"/>
              <a:cs typeface="Calibri" pitchFamily="34" charset="-120"/>
            </a:endParaRPr>
          </a:p>
          <a:p>
            <a:pPr marL="0" indent="0">
              <a:buNone/>
            </a:pPr>
            <a:r>
              <a:rPr lang="en-US" sz="1300" dirty="0">
                <a:solidFill>
                  <a:srgbClr val="CBD5E1"/>
                </a:solidFill>
                <a:latin typeface="Calibri" pitchFamily="34" charset="0"/>
                <a:ea typeface="Calibri" pitchFamily="34" charset="-122"/>
                <a:cs typeface="Calibri" pitchFamily="34" charset="-120"/>
              </a:rPr>
              <a:t>in addition to the below, I think is something we can all take with us. The dataset itself could be presented and expanded on in dozens of directions and from multiple different perspectives in follow on projects.   </a:t>
            </a:r>
            <a:endParaRPr lang="en-US" sz="1300" dirty="0"/>
          </a:p>
        </p:txBody>
      </p:sp>
      <p:sp>
        <p:nvSpPr>
          <p:cNvPr id="4" name="Shape 2"/>
          <p:cNvSpPr/>
          <p:nvPr/>
        </p:nvSpPr>
        <p:spPr>
          <a:xfrm>
            <a:off x="731520" y="1600200"/>
            <a:ext cx="7680960" cy="914400"/>
          </a:xfrm>
          <a:prstGeom prst="rect">
            <a:avLst/>
          </a:prstGeom>
          <a:solidFill>
            <a:srgbClr val="1E2D4D"/>
          </a:solidFill>
          <a:ln/>
          <a:effectLst>
            <a:outerShdw blurRad="101600" dist="38100" dir="8100000" algn="bl" rotWithShape="0">
              <a:srgbClr val="000000">
                <a:alpha val="30000"/>
              </a:srgbClr>
            </a:outerShdw>
          </a:effectLst>
        </p:spPr>
        <p:txBody>
          <a:bodyPr/>
          <a:lstStyle/>
          <a:p>
            <a:endParaRPr lang="en-US"/>
          </a:p>
        </p:txBody>
      </p:sp>
      <p:sp>
        <p:nvSpPr>
          <p:cNvPr id="5" name="Shape 3"/>
          <p:cNvSpPr/>
          <p:nvPr/>
        </p:nvSpPr>
        <p:spPr>
          <a:xfrm>
            <a:off x="731520" y="1594104"/>
            <a:ext cx="64008" cy="914400"/>
          </a:xfrm>
          <a:prstGeom prst="rect">
            <a:avLst/>
          </a:prstGeom>
          <a:solidFill>
            <a:srgbClr val="00D4AA"/>
          </a:solidFill>
          <a:ln/>
        </p:spPr>
        <p:txBody>
          <a:bodyPr/>
          <a:lstStyle/>
          <a:p>
            <a:endParaRPr lang="en-US"/>
          </a:p>
        </p:txBody>
      </p:sp>
      <p:sp>
        <p:nvSpPr>
          <p:cNvPr id="6" name="Text 4"/>
          <p:cNvSpPr/>
          <p:nvPr/>
        </p:nvSpPr>
        <p:spPr>
          <a:xfrm>
            <a:off x="1037844" y="1636776"/>
            <a:ext cx="7132320" cy="256032"/>
          </a:xfrm>
          <a:prstGeom prst="rect">
            <a:avLst/>
          </a:prstGeom>
          <a:noFill/>
          <a:ln/>
        </p:spPr>
        <p:txBody>
          <a:bodyPr wrap="square" lIns="0" tIns="0" rIns="0" bIns="0" rtlCol="0" anchor="ctr"/>
          <a:lstStyle/>
          <a:p>
            <a:pPr marL="0" indent="0">
              <a:buNone/>
            </a:pPr>
            <a:r>
              <a:rPr lang="en-US" sz="1400" b="1" dirty="0">
                <a:solidFill>
                  <a:srgbClr val="00D4AA"/>
                </a:solidFill>
                <a:latin typeface="Trebuchet MS" pitchFamily="34" charset="0"/>
                <a:ea typeface="Trebuchet MS" pitchFamily="34" charset="-122"/>
                <a:cs typeface="Trebuchet MS" pitchFamily="34" charset="-120"/>
              </a:rPr>
              <a:t>Cross-Genre Clustering</a:t>
            </a:r>
            <a:endParaRPr lang="en-US" sz="1400" dirty="0"/>
          </a:p>
        </p:txBody>
      </p:sp>
      <p:sp>
        <p:nvSpPr>
          <p:cNvPr id="7" name="Text 5"/>
          <p:cNvSpPr/>
          <p:nvPr/>
        </p:nvSpPr>
        <p:spPr>
          <a:xfrm>
            <a:off x="1051560" y="1934632"/>
            <a:ext cx="7132320" cy="438912"/>
          </a:xfrm>
          <a:prstGeom prst="rect">
            <a:avLst/>
          </a:prstGeom>
          <a:noFill/>
          <a:ln/>
        </p:spPr>
        <p:txBody>
          <a:bodyPr wrap="square" lIns="0" tIns="0" rIns="0" bIns="0" rtlCol="0" anchor="ctr"/>
          <a:lstStyle/>
          <a:p>
            <a:pPr marL="0" indent="0">
              <a:lnSpc>
                <a:spcPct val="110000"/>
              </a:lnSpc>
              <a:buNone/>
            </a:pPr>
            <a:r>
              <a:rPr lang="en-US" sz="1150" dirty="0">
                <a:solidFill>
                  <a:srgbClr val="CBD5E1"/>
                </a:solidFill>
                <a:latin typeface="Calibri" pitchFamily="34" charset="0"/>
                <a:ea typeface="Calibri" pitchFamily="34" charset="-122"/>
                <a:cs typeface="Calibri" pitchFamily="34" charset="-120"/>
              </a:rPr>
              <a:t>What artists are you missing out on? What artists are you likely to like based on what has been important to you in the past? Download your Apple playlist on your own and run it through the engine, what’s in there that you didn’t expect? What do we have in common with each other? What artists are most important to you? Why? When? </a:t>
            </a:r>
            <a:endParaRPr lang="en-US" sz="1150" dirty="0"/>
          </a:p>
        </p:txBody>
      </p:sp>
      <p:sp>
        <p:nvSpPr>
          <p:cNvPr id="8" name="Shape 6"/>
          <p:cNvSpPr/>
          <p:nvPr/>
        </p:nvSpPr>
        <p:spPr>
          <a:xfrm>
            <a:off x="731520" y="2685288"/>
            <a:ext cx="7680960" cy="1072896"/>
          </a:xfrm>
          <a:prstGeom prst="rect">
            <a:avLst/>
          </a:prstGeom>
          <a:solidFill>
            <a:srgbClr val="1E2D4D"/>
          </a:solidFill>
          <a:ln/>
          <a:effectLst>
            <a:outerShdw blurRad="101600" dist="38100" dir="8100000" algn="bl" rotWithShape="0">
              <a:srgbClr val="000000">
                <a:alpha val="30000"/>
              </a:srgbClr>
            </a:outerShdw>
          </a:effectLst>
        </p:spPr>
        <p:txBody>
          <a:bodyPr/>
          <a:lstStyle/>
          <a:p>
            <a:endParaRPr lang="en-US"/>
          </a:p>
        </p:txBody>
      </p:sp>
      <p:sp>
        <p:nvSpPr>
          <p:cNvPr id="9" name="Shape 7"/>
          <p:cNvSpPr/>
          <p:nvPr/>
        </p:nvSpPr>
        <p:spPr>
          <a:xfrm>
            <a:off x="731520" y="2740152"/>
            <a:ext cx="64008" cy="914400"/>
          </a:xfrm>
          <a:prstGeom prst="rect">
            <a:avLst/>
          </a:prstGeom>
          <a:solidFill>
            <a:srgbClr val="0EA5E9"/>
          </a:solidFill>
          <a:ln/>
        </p:spPr>
        <p:txBody>
          <a:bodyPr/>
          <a:lstStyle/>
          <a:p>
            <a:endParaRPr lang="en-US"/>
          </a:p>
        </p:txBody>
      </p:sp>
      <p:sp>
        <p:nvSpPr>
          <p:cNvPr id="10" name="Text 8"/>
          <p:cNvSpPr/>
          <p:nvPr/>
        </p:nvSpPr>
        <p:spPr>
          <a:xfrm>
            <a:off x="1051560" y="2691384"/>
            <a:ext cx="7132320" cy="256032"/>
          </a:xfrm>
          <a:prstGeom prst="rect">
            <a:avLst/>
          </a:prstGeom>
          <a:noFill/>
          <a:ln/>
        </p:spPr>
        <p:txBody>
          <a:bodyPr wrap="square" lIns="0" tIns="0" rIns="0" bIns="0" rtlCol="0" anchor="ctr"/>
          <a:lstStyle/>
          <a:p>
            <a:pPr marL="0" indent="0">
              <a:buNone/>
            </a:pPr>
            <a:r>
              <a:rPr lang="en-US" sz="1400" b="1" dirty="0">
                <a:solidFill>
                  <a:srgbClr val="0EA5E9"/>
                </a:solidFill>
                <a:latin typeface="Trebuchet MS" pitchFamily="34" charset="0"/>
                <a:ea typeface="Trebuchet MS" pitchFamily="34" charset="-122"/>
                <a:cs typeface="Trebuchet MS" pitchFamily="34" charset="-120"/>
              </a:rPr>
              <a:t>Creative Evolution Tracking</a:t>
            </a:r>
            <a:endParaRPr lang="en-US" sz="1400" dirty="0"/>
          </a:p>
        </p:txBody>
      </p:sp>
      <p:sp>
        <p:nvSpPr>
          <p:cNvPr id="11" name="Text 9"/>
          <p:cNvSpPr/>
          <p:nvPr/>
        </p:nvSpPr>
        <p:spPr>
          <a:xfrm>
            <a:off x="1051560" y="3081528"/>
            <a:ext cx="7132320" cy="438912"/>
          </a:xfrm>
          <a:prstGeom prst="rect">
            <a:avLst/>
          </a:prstGeom>
          <a:noFill/>
          <a:ln/>
        </p:spPr>
        <p:txBody>
          <a:bodyPr wrap="square" lIns="0" tIns="0" rIns="0" bIns="0" rtlCol="0" anchor="ctr"/>
          <a:lstStyle/>
          <a:p>
            <a:pPr marL="0" indent="0">
              <a:lnSpc>
                <a:spcPct val="110000"/>
              </a:lnSpc>
              <a:buNone/>
            </a:pPr>
            <a:r>
              <a:rPr lang="en-US" sz="1150" dirty="0">
                <a:solidFill>
                  <a:srgbClr val="CBD5E1"/>
                </a:solidFill>
                <a:latin typeface="Calibri" pitchFamily="34" charset="0"/>
                <a:ea typeface="Calibri" pitchFamily="34" charset="-122"/>
                <a:cs typeface="Calibri" pitchFamily="34" charset="-120"/>
              </a:rPr>
              <a:t>Feel like a particular artists speaks to you for years with every album and then one drops that you just “don’t get?” Find out why? Which of your favorites are looking like they are about to break out of a mold?  Predictive analytics, (not simple pattern matching) on your musical journey. You tell the recommendation system goodbye forever and start setting your own path. </a:t>
            </a:r>
            <a:endParaRPr lang="en-US" sz="1150" dirty="0"/>
          </a:p>
        </p:txBody>
      </p:sp>
      <p:sp>
        <p:nvSpPr>
          <p:cNvPr id="12" name="Shape 10"/>
          <p:cNvSpPr/>
          <p:nvPr/>
        </p:nvSpPr>
        <p:spPr>
          <a:xfrm>
            <a:off x="731520" y="3877056"/>
            <a:ext cx="7680960" cy="914400"/>
          </a:xfrm>
          <a:prstGeom prst="rect">
            <a:avLst/>
          </a:prstGeom>
          <a:solidFill>
            <a:srgbClr val="1E2D4D"/>
          </a:solidFill>
          <a:ln/>
          <a:effectLst>
            <a:outerShdw blurRad="101600" dist="38100" dir="8100000" algn="bl" rotWithShape="0">
              <a:srgbClr val="000000">
                <a:alpha val="30000"/>
              </a:srgbClr>
            </a:outerShdw>
          </a:effectLst>
        </p:spPr>
        <p:txBody>
          <a:bodyPr/>
          <a:lstStyle/>
          <a:p>
            <a:endParaRPr lang="en-US"/>
          </a:p>
        </p:txBody>
      </p:sp>
      <p:sp>
        <p:nvSpPr>
          <p:cNvPr id="13" name="Shape 11"/>
          <p:cNvSpPr/>
          <p:nvPr/>
        </p:nvSpPr>
        <p:spPr>
          <a:xfrm>
            <a:off x="731520" y="3874008"/>
            <a:ext cx="64008" cy="914400"/>
          </a:xfrm>
          <a:prstGeom prst="rect">
            <a:avLst/>
          </a:prstGeom>
          <a:solidFill>
            <a:srgbClr val="F59E0B"/>
          </a:solidFill>
          <a:ln/>
        </p:spPr>
        <p:txBody>
          <a:bodyPr/>
          <a:lstStyle/>
          <a:p>
            <a:endParaRPr lang="en-US"/>
          </a:p>
        </p:txBody>
      </p:sp>
      <p:sp>
        <p:nvSpPr>
          <p:cNvPr id="14" name="Text 12"/>
          <p:cNvSpPr/>
          <p:nvPr/>
        </p:nvSpPr>
        <p:spPr>
          <a:xfrm>
            <a:off x="1051560" y="3968496"/>
            <a:ext cx="7132320" cy="256032"/>
          </a:xfrm>
          <a:prstGeom prst="rect">
            <a:avLst/>
          </a:prstGeom>
          <a:noFill/>
          <a:ln/>
        </p:spPr>
        <p:txBody>
          <a:bodyPr wrap="square" lIns="0" tIns="0" rIns="0" bIns="0" rtlCol="0" anchor="ctr"/>
          <a:lstStyle/>
          <a:p>
            <a:pPr marL="0" indent="0">
              <a:buNone/>
            </a:pPr>
            <a:r>
              <a:rPr lang="en-US" sz="1400" b="1" dirty="0">
                <a:solidFill>
                  <a:srgbClr val="F59E0B"/>
                </a:solidFill>
                <a:latin typeface="Trebuchet MS" pitchFamily="34" charset="0"/>
                <a:ea typeface="Trebuchet MS" pitchFamily="34" charset="-122"/>
                <a:cs typeface="Trebuchet MS" pitchFamily="34" charset="-120"/>
              </a:rPr>
              <a:t>Musical </a:t>
            </a:r>
            <a:r>
              <a:rPr lang="en-US" sz="1400" b="1" dirty="0" err="1">
                <a:solidFill>
                  <a:srgbClr val="F59E0B"/>
                </a:solidFill>
                <a:latin typeface="Trebuchet MS" pitchFamily="34" charset="0"/>
                <a:ea typeface="Trebuchet MS" pitchFamily="34" charset="-122"/>
                <a:cs typeface="Trebuchet MS" pitchFamily="34" charset="-120"/>
              </a:rPr>
              <a:t>Geneology</a:t>
            </a:r>
            <a:endParaRPr lang="en-US" sz="1400" dirty="0"/>
          </a:p>
        </p:txBody>
      </p:sp>
      <p:sp>
        <p:nvSpPr>
          <p:cNvPr id="15" name="Text 13"/>
          <p:cNvSpPr/>
          <p:nvPr/>
        </p:nvSpPr>
        <p:spPr>
          <a:xfrm>
            <a:off x="1051560" y="4261104"/>
            <a:ext cx="7132320" cy="438912"/>
          </a:xfrm>
          <a:prstGeom prst="rect">
            <a:avLst/>
          </a:prstGeom>
          <a:noFill/>
          <a:ln/>
        </p:spPr>
        <p:txBody>
          <a:bodyPr wrap="square" lIns="0" tIns="0" rIns="0" bIns="0" rtlCol="0" anchor="ctr"/>
          <a:lstStyle/>
          <a:p>
            <a:pPr marL="0" indent="0">
              <a:lnSpc>
                <a:spcPct val="110000"/>
              </a:lnSpc>
              <a:buNone/>
            </a:pPr>
            <a:r>
              <a:rPr lang="en-US" sz="1150" dirty="0">
                <a:solidFill>
                  <a:srgbClr val="CBD5E1"/>
                </a:solidFill>
                <a:latin typeface="Calibri" pitchFamily="34" charset="0"/>
                <a:ea typeface="Calibri" pitchFamily="34" charset="-122"/>
                <a:cs typeface="Calibri" pitchFamily="34" charset="-120"/>
              </a:rPr>
              <a:t>What are the musical roots of who speaks to you? Where should you look into the past to find artists that inspired them or share their characteristics? Is your family history or cultural influential on your choices? Do you gravitate to a music for a reason? What could you learn from that? </a:t>
            </a:r>
            <a:endParaRPr lang="en-US" sz="1150" dirty="0"/>
          </a:p>
        </p:txBody>
      </p:sp>
      <p:sp>
        <p:nvSpPr>
          <p:cNvPr id="16" name="Text 14"/>
          <p:cNvSpPr/>
          <p:nvPr/>
        </p:nvSpPr>
        <p:spPr>
          <a:xfrm>
            <a:off x="731520" y="4824984"/>
            <a:ext cx="7680960" cy="274320"/>
          </a:xfrm>
          <a:prstGeom prst="rect">
            <a:avLst/>
          </a:prstGeom>
          <a:noFill/>
          <a:ln/>
        </p:spPr>
        <p:txBody>
          <a:bodyPr wrap="square" lIns="0" tIns="0" rIns="0" bIns="0" rtlCol="0" anchor="ctr"/>
          <a:lstStyle/>
          <a:p>
            <a:pPr marL="0" indent="0">
              <a:buNone/>
            </a:pPr>
            <a:r>
              <a:rPr lang="en-US" sz="1200" i="1" dirty="0">
                <a:solidFill>
                  <a:srgbClr val="64748B"/>
                </a:solidFill>
                <a:latin typeface="Calibri" pitchFamily="34" charset="0"/>
                <a:ea typeface="Calibri" pitchFamily="34" charset="-122"/>
                <a:cs typeface="Calibri" pitchFamily="34" charset="-120"/>
              </a:rPr>
              <a:t>Each group member contributes ~50 artists — the dataset is tuned to you from day one.</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961</TotalTime>
  <Words>1633</Words>
  <Application>Microsoft Office PowerPoint</Application>
  <PresentationFormat>On-screen Show (16:9)</PresentationFormat>
  <Paragraphs>102</Paragraphs>
  <Slides>7</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Arial</vt:lpstr>
      <vt:lpstr>Calibri</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Sonic Cartography — Midterm Pitch</dc:title>
  <dc:subject>PptxGenJS Presentation</dc:subject>
  <dc:creator>Jay</dc:creator>
  <cp:lastModifiedBy>Jay Kline</cp:lastModifiedBy>
  <cp:revision>2</cp:revision>
  <dcterms:created xsi:type="dcterms:W3CDTF">2026-02-24T08:36:27Z</dcterms:created>
  <dcterms:modified xsi:type="dcterms:W3CDTF">2026-02-25T16:03:49Z</dcterms:modified>
</cp:coreProperties>
</file>